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2" r:id="rId7"/>
    <p:sldId id="261" r:id="rId8"/>
    <p:sldId id="273" r:id="rId9"/>
    <p:sldId id="262" r:id="rId10"/>
    <p:sldId id="274" r:id="rId11"/>
    <p:sldId id="263" r:id="rId12"/>
    <p:sldId id="275" r:id="rId13"/>
    <p:sldId id="264" r:id="rId14"/>
    <p:sldId id="276" r:id="rId15"/>
    <p:sldId id="265" r:id="rId16"/>
    <p:sldId id="277" r:id="rId17"/>
    <p:sldId id="266" r:id="rId18"/>
    <p:sldId id="278" r:id="rId19"/>
    <p:sldId id="267" r:id="rId20"/>
    <p:sldId id="268" r:id="rId21"/>
    <p:sldId id="279" r:id="rId22"/>
    <p:sldId id="269" r:id="rId23"/>
    <p:sldId id="271" r:id="rId24"/>
    <p:sldId id="270"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433B9-B5DE-413A-9529-4B67052272E0}" type="datetimeFigureOut">
              <a:rPr lang="nl-NL" smtClean="0"/>
              <a:t>13-6-2015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1FFBD-8DAE-4799-A259-C971A8801F59}" type="slidenum">
              <a:rPr lang="nl-NL" smtClean="0"/>
              <a:t>‹nr.›</a:t>
            </a:fld>
            <a:endParaRPr lang="nl-NL"/>
          </a:p>
        </p:txBody>
      </p:sp>
    </p:spTree>
    <p:extLst>
      <p:ext uri="{BB962C8B-B14F-4D97-AF65-F5344CB8AC3E}">
        <p14:creationId xmlns:p14="http://schemas.microsoft.com/office/powerpoint/2010/main" val="164598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2232060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1493680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2211818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474591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4201479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9CB09CA-26A6-4622-8142-6E5C49ED30A1}" type="datetimeFigureOut">
              <a:rPr lang="nl-NL" smtClean="0"/>
              <a:t>13-6-2015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3379879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9CB09CA-26A6-4622-8142-6E5C49ED30A1}" type="datetimeFigureOut">
              <a:rPr lang="nl-NL" smtClean="0"/>
              <a:t>13-6-2015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164939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9CB09CA-26A6-4622-8142-6E5C49ED30A1}" type="datetimeFigureOut">
              <a:rPr lang="nl-NL" smtClean="0"/>
              <a:t>13-6-2015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4153296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9CB09CA-26A6-4622-8142-6E5C49ED30A1}" type="datetimeFigureOut">
              <a:rPr lang="nl-NL" smtClean="0"/>
              <a:t>13-6-2015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30570218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9CB09CA-26A6-4622-8142-6E5C49ED30A1}" type="datetimeFigureOut">
              <a:rPr lang="nl-NL" smtClean="0"/>
              <a:t>13-6-2015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2816000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9CB09CA-26A6-4622-8142-6E5C49ED30A1}" type="datetimeFigureOut">
              <a:rPr lang="nl-NL" smtClean="0"/>
              <a:t>13-6-2015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903E06-3680-44C2-A155-D3BA95235B1B}" type="slidenum">
              <a:rPr lang="nl-NL" smtClean="0"/>
              <a:t>‹nr.›</a:t>
            </a:fld>
            <a:endParaRPr lang="nl-NL"/>
          </a:p>
        </p:txBody>
      </p:sp>
    </p:spTree>
    <p:extLst>
      <p:ext uri="{BB962C8B-B14F-4D97-AF65-F5344CB8AC3E}">
        <p14:creationId xmlns:p14="http://schemas.microsoft.com/office/powerpoint/2010/main" val="3894110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alpha val="0"/>
          </a:srgbClr>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48675" y="1400200"/>
            <a:ext cx="69532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9144000" cy="140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Kerngroep</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B09CA-26A6-4622-8142-6E5C49ED30A1}" type="datetimeFigureOut">
              <a:rPr lang="nl-NL" smtClean="0"/>
              <a:t>13-6-2015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03E06-3680-44C2-A155-D3BA95235B1B}" type="slidenum">
              <a:rPr lang="nl-NL" smtClean="0"/>
              <a:t>‹nr.›</a:t>
            </a:fld>
            <a:endParaRPr lang="nl-NL"/>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5877272"/>
            <a:ext cx="8712968" cy="625045"/>
          </a:xfrm>
          <a:prstGeom prst="rect">
            <a:avLst/>
          </a:prstGeom>
          <a:solidFill>
            <a:srgbClr val="F8F8F8"/>
          </a:solidFill>
          <a:ln>
            <a:noFill/>
          </a:ln>
        </p:spPr>
      </p:pic>
    </p:spTree>
    <p:extLst>
      <p:ext uri="{BB962C8B-B14F-4D97-AF65-F5344CB8AC3E}">
        <p14:creationId xmlns:p14="http://schemas.microsoft.com/office/powerpoint/2010/main" val="71074044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kerngroepengels.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marL="0" indent="0"/>
            <a:r>
              <a:rPr lang="nl-NL" b="1" dirty="0" smtClean="0"/>
              <a:t>Leesvaardigheid / examenstrategie</a:t>
            </a:r>
            <a:r>
              <a:rPr lang="nl-NL" b="1" dirty="0"/>
              <a:t/>
            </a:r>
            <a:br>
              <a:rPr lang="nl-NL" b="1" dirty="0"/>
            </a:br>
            <a:endParaRPr lang="nl-NL" dirty="0"/>
          </a:p>
        </p:txBody>
      </p:sp>
      <p:sp>
        <p:nvSpPr>
          <p:cNvPr id="3" name="Ondertitel 2"/>
          <p:cNvSpPr>
            <a:spLocks noGrp="1"/>
          </p:cNvSpPr>
          <p:nvPr>
            <p:ph type="subTitle"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140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400200"/>
            <a:ext cx="69532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63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48680"/>
            <a:ext cx="7772400" cy="1470025"/>
          </a:xfrm>
        </p:spPr>
        <p:txBody>
          <a:bodyPr/>
          <a:lstStyle/>
          <a:p>
            <a:r>
              <a:rPr lang="nl-NL" dirty="0" smtClean="0"/>
              <a:t>Meerkeuze </a:t>
            </a:r>
            <a:endParaRPr lang="nl-NL" dirty="0"/>
          </a:p>
        </p:txBody>
      </p:sp>
      <p:pic>
        <p:nvPicPr>
          <p:cNvPr id="4" name="Afbeelding 3"/>
          <p:cNvPicPr>
            <a:picLocks noChangeAspect="1"/>
          </p:cNvPicPr>
          <p:nvPr/>
        </p:nvPicPr>
        <p:blipFill>
          <a:blip r:embed="rId2"/>
          <a:stretch>
            <a:fillRect/>
          </a:stretch>
        </p:blipFill>
        <p:spPr>
          <a:xfrm>
            <a:off x="107504" y="1700808"/>
            <a:ext cx="5463176" cy="2880320"/>
          </a:xfrm>
          <a:prstGeom prst="rect">
            <a:avLst/>
          </a:prstGeom>
        </p:spPr>
      </p:pic>
      <p:pic>
        <p:nvPicPr>
          <p:cNvPr id="7" name="Afbeelding 6"/>
          <p:cNvPicPr>
            <a:picLocks noChangeAspect="1"/>
          </p:cNvPicPr>
          <p:nvPr/>
        </p:nvPicPr>
        <p:blipFill>
          <a:blip r:embed="rId3"/>
          <a:stretch>
            <a:fillRect/>
          </a:stretch>
        </p:blipFill>
        <p:spPr>
          <a:xfrm>
            <a:off x="107505" y="4913263"/>
            <a:ext cx="5463176" cy="1108025"/>
          </a:xfrm>
          <a:prstGeom prst="rect">
            <a:avLst/>
          </a:prstGeom>
        </p:spPr>
      </p:pic>
      <p:sp>
        <p:nvSpPr>
          <p:cNvPr id="8" name="Tekstvak 7"/>
          <p:cNvSpPr txBox="1"/>
          <p:nvPr/>
        </p:nvSpPr>
        <p:spPr>
          <a:xfrm>
            <a:off x="5940152" y="2018705"/>
            <a:ext cx="2518048" cy="2554545"/>
          </a:xfrm>
          <a:prstGeom prst="rect">
            <a:avLst/>
          </a:prstGeom>
          <a:noFill/>
        </p:spPr>
        <p:txBody>
          <a:bodyPr wrap="square" rtlCol="0">
            <a:spAutoFit/>
          </a:bodyPr>
          <a:lstStyle/>
          <a:p>
            <a:pPr marL="285750" indent="-285750">
              <a:buFontTx/>
              <a:buChar char="-"/>
            </a:pPr>
            <a:r>
              <a:rPr lang="nl-NL" sz="1600" dirty="0" smtClean="0"/>
              <a:t>Bepaal de Grote Lijn</a:t>
            </a:r>
            <a:br>
              <a:rPr lang="nl-NL" sz="1600" dirty="0" smtClean="0"/>
            </a:br>
            <a:endParaRPr lang="nl-NL" sz="1600" dirty="0" smtClean="0"/>
          </a:p>
          <a:p>
            <a:pPr marL="285750" indent="-285750">
              <a:buFontTx/>
              <a:buChar char="-"/>
            </a:pPr>
            <a:r>
              <a:rPr lang="nl-NL" sz="1600" dirty="0" smtClean="0"/>
              <a:t>Lees de vraag.</a:t>
            </a:r>
            <a:br>
              <a:rPr lang="nl-NL" sz="1600" dirty="0" smtClean="0"/>
            </a:br>
            <a:endParaRPr lang="nl-NL" sz="1600" dirty="0" smtClean="0"/>
          </a:p>
          <a:p>
            <a:pPr marL="285750" indent="-285750">
              <a:buFontTx/>
              <a:buChar char="-"/>
            </a:pPr>
            <a:r>
              <a:rPr lang="nl-NL" sz="1600" dirty="0" smtClean="0"/>
              <a:t>Uit de vraag blijkt dat de info moet komen uit paragraaf 1. Dit is dan ook het enige onderdeel van de tekst dat je moet gebruiken.</a:t>
            </a:r>
            <a:endParaRPr lang="nl-NL" sz="1600" dirty="0"/>
          </a:p>
        </p:txBody>
      </p:sp>
    </p:spTree>
    <p:extLst>
      <p:ext uri="{BB962C8B-B14F-4D97-AF65-F5344CB8AC3E}">
        <p14:creationId xmlns:p14="http://schemas.microsoft.com/office/powerpoint/2010/main" val="252521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8720"/>
            <a:ext cx="7772400" cy="1470025"/>
          </a:xfrm>
        </p:spPr>
        <p:txBody>
          <a:bodyPr/>
          <a:lstStyle/>
          <a:p>
            <a:r>
              <a:rPr lang="nl-NL" dirty="0" smtClean="0"/>
              <a:t>Meerkeuze (vervolg)</a:t>
            </a:r>
            <a:endParaRPr lang="nl-NL" dirty="0"/>
          </a:p>
        </p:txBody>
      </p:sp>
      <p:sp>
        <p:nvSpPr>
          <p:cNvPr id="5" name="Ondertitel 2"/>
          <p:cNvSpPr>
            <a:spLocks noGrp="1"/>
          </p:cNvSpPr>
          <p:nvPr>
            <p:ph type="subTitle" idx="1"/>
          </p:nvPr>
        </p:nvSpPr>
        <p:spPr>
          <a:xfrm>
            <a:off x="611560" y="2492896"/>
            <a:ext cx="7704856" cy="3744416"/>
          </a:xfrm>
        </p:spPr>
        <p:txBody>
          <a:bodyPr>
            <a:normAutofit/>
          </a:bodyPr>
          <a:lstStyle/>
          <a:p>
            <a:pPr marL="285750" indent="-285750" algn="l">
              <a:buFont typeface="Arial" pitchFamily="34" charset="0"/>
              <a:buChar char="•"/>
            </a:pPr>
            <a:r>
              <a:rPr lang="nl-NL" sz="2400" dirty="0" smtClean="0"/>
              <a:t>Lees het betreffende stuk tekst en markeer de eventuele dubbele punten en signaalwoorden </a:t>
            </a:r>
            <a:r>
              <a:rPr lang="nl-NL" sz="2400" dirty="0" smtClean="0">
                <a:sym typeface="Wingdings" pitchFamily="2" charset="2"/>
              </a:rPr>
              <a:t> dat is waar meestal het antwoord staat.</a:t>
            </a:r>
          </a:p>
          <a:p>
            <a:pPr marL="285750" indent="-285750" algn="l">
              <a:buFont typeface="Arial" pitchFamily="34" charset="0"/>
              <a:buChar char="•"/>
            </a:pPr>
            <a:r>
              <a:rPr lang="nl-NL" sz="2400" dirty="0" smtClean="0">
                <a:sym typeface="Wingdings" pitchFamily="2" charset="2"/>
              </a:rPr>
              <a:t>Haal onzin antwoorden uit de meerkeuze-mogelijkheden. Meestal zijn dat er twee van de vier.</a:t>
            </a:r>
          </a:p>
          <a:p>
            <a:pPr marL="742950" lvl="1" indent="-285750" algn="l">
              <a:buFont typeface="Arial" pitchFamily="34" charset="0"/>
              <a:buChar char="•"/>
            </a:pPr>
            <a:r>
              <a:rPr lang="nl-NL" sz="2000" dirty="0" smtClean="0"/>
              <a:t>Antwoorden die de woorden ‘nooit, altijd e.d.’ bevatten zijn meestal fout.</a:t>
            </a:r>
          </a:p>
          <a:p>
            <a:pPr marL="742950" lvl="1" indent="-285750" algn="l">
              <a:buFont typeface="Arial" pitchFamily="34" charset="0"/>
              <a:buChar char="•"/>
            </a:pPr>
            <a:r>
              <a:rPr lang="nl-NL" sz="2000" dirty="0" smtClean="0"/>
              <a:t>Onzin antwoorden bevatten vaak één woord uit de tekst maar zijn verder totaal niet relevant.</a:t>
            </a:r>
            <a:endParaRPr lang="nl-NL" sz="2000" dirty="0"/>
          </a:p>
        </p:txBody>
      </p:sp>
    </p:spTree>
    <p:extLst>
      <p:ext uri="{BB962C8B-B14F-4D97-AF65-F5344CB8AC3E}">
        <p14:creationId xmlns:p14="http://schemas.microsoft.com/office/powerpoint/2010/main" val="127268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3568" y="476672"/>
            <a:ext cx="7772400" cy="1470025"/>
          </a:xfrm>
        </p:spPr>
        <p:txBody>
          <a:bodyPr/>
          <a:lstStyle/>
          <a:p>
            <a:r>
              <a:rPr lang="nl-NL" dirty="0" smtClean="0"/>
              <a:t>Meerkeuze</a:t>
            </a:r>
            <a:endParaRPr lang="nl-NL" dirty="0"/>
          </a:p>
        </p:txBody>
      </p:sp>
      <p:pic>
        <p:nvPicPr>
          <p:cNvPr id="7" name="Afbeelding 6"/>
          <p:cNvPicPr>
            <a:picLocks noChangeAspect="1"/>
          </p:cNvPicPr>
          <p:nvPr/>
        </p:nvPicPr>
        <p:blipFill>
          <a:blip r:embed="rId2"/>
          <a:stretch>
            <a:fillRect/>
          </a:stretch>
        </p:blipFill>
        <p:spPr>
          <a:xfrm>
            <a:off x="467544" y="1484784"/>
            <a:ext cx="4380342" cy="2906614"/>
          </a:xfrm>
          <a:prstGeom prst="rect">
            <a:avLst/>
          </a:prstGeom>
        </p:spPr>
      </p:pic>
      <p:pic>
        <p:nvPicPr>
          <p:cNvPr id="9" name="Afbeelding 8"/>
          <p:cNvPicPr>
            <a:picLocks noChangeAspect="1"/>
          </p:cNvPicPr>
          <p:nvPr/>
        </p:nvPicPr>
        <p:blipFill>
          <a:blip r:embed="rId3"/>
          <a:stretch>
            <a:fillRect/>
          </a:stretch>
        </p:blipFill>
        <p:spPr>
          <a:xfrm>
            <a:off x="467544" y="4929256"/>
            <a:ext cx="4380342" cy="981365"/>
          </a:xfrm>
          <a:prstGeom prst="rect">
            <a:avLst/>
          </a:prstGeom>
        </p:spPr>
      </p:pic>
      <p:sp>
        <p:nvSpPr>
          <p:cNvPr id="10" name="Tekstvak 9"/>
          <p:cNvSpPr txBox="1"/>
          <p:nvPr/>
        </p:nvSpPr>
        <p:spPr>
          <a:xfrm>
            <a:off x="5724128" y="1844824"/>
            <a:ext cx="2731840" cy="4154984"/>
          </a:xfrm>
          <a:prstGeom prst="rect">
            <a:avLst/>
          </a:prstGeom>
          <a:noFill/>
        </p:spPr>
        <p:txBody>
          <a:bodyPr wrap="square" rtlCol="0">
            <a:spAutoFit/>
          </a:bodyPr>
          <a:lstStyle/>
          <a:p>
            <a:pPr marL="285750" indent="-285750">
              <a:buFontTx/>
              <a:buChar char="-"/>
            </a:pPr>
            <a:r>
              <a:rPr lang="nl-NL" sz="1200" dirty="0" smtClean="0"/>
              <a:t>Lees de titel en de ondertitel</a:t>
            </a:r>
          </a:p>
          <a:p>
            <a:pPr marL="285750" indent="-285750">
              <a:buFontTx/>
              <a:buChar char="-"/>
            </a:pPr>
            <a:r>
              <a:rPr lang="nl-NL" sz="1200" dirty="0" smtClean="0"/>
              <a:t>Lees de vraag </a:t>
            </a:r>
            <a:r>
              <a:rPr lang="nl-NL" sz="1200" dirty="0" smtClean="0">
                <a:sym typeface="Wingdings" panose="05000000000000000000" pitchFamily="2" charset="2"/>
              </a:rPr>
              <a:t> er moet iets helder worden uit paragraaf 1.</a:t>
            </a:r>
          </a:p>
          <a:p>
            <a:pPr marL="285750" indent="-285750">
              <a:buFontTx/>
              <a:buChar char="-"/>
            </a:pPr>
            <a:r>
              <a:rPr lang="nl-NL" sz="1200" dirty="0" smtClean="0">
                <a:sym typeface="Wingdings" panose="05000000000000000000" pitchFamily="2" charset="2"/>
              </a:rPr>
              <a:t>Onderstreep signaalwoorden in de tekst: ‘but’.</a:t>
            </a:r>
          </a:p>
          <a:p>
            <a:pPr marL="285750" indent="-285750">
              <a:buFontTx/>
              <a:buChar char="-"/>
            </a:pPr>
            <a:r>
              <a:rPr lang="nl-NL" sz="1200" dirty="0" smtClean="0">
                <a:sym typeface="Wingdings" panose="05000000000000000000" pitchFamily="2" charset="2"/>
              </a:rPr>
              <a:t>Streep de foute antwoorden weg:</a:t>
            </a:r>
            <a:br>
              <a:rPr lang="nl-NL" sz="1200" dirty="0" smtClean="0">
                <a:sym typeface="Wingdings" panose="05000000000000000000" pitchFamily="2" charset="2"/>
              </a:rPr>
            </a:br>
            <a:r>
              <a:rPr lang="nl-NL" sz="1200" dirty="0" smtClean="0">
                <a:sym typeface="Wingdings" panose="05000000000000000000" pitchFamily="2" charset="2"/>
              </a:rPr>
              <a:t>A. Klopt niet want er staat in de zin met het signaalwoord dat ze sport </a:t>
            </a:r>
            <a:r>
              <a:rPr lang="nl-NL" sz="1200" u="sng" dirty="0" smtClean="0">
                <a:sym typeface="Wingdings" panose="05000000000000000000" pitchFamily="2" charset="2"/>
              </a:rPr>
              <a:t>proberen</a:t>
            </a:r>
            <a:r>
              <a:rPr lang="nl-NL" sz="1200" dirty="0" smtClean="0">
                <a:sym typeface="Wingdings" panose="05000000000000000000" pitchFamily="2" charset="2"/>
              </a:rPr>
              <a:t> te stimuleren.</a:t>
            </a:r>
            <a:br>
              <a:rPr lang="nl-NL" sz="1200" dirty="0" smtClean="0">
                <a:sym typeface="Wingdings" panose="05000000000000000000" pitchFamily="2" charset="2"/>
              </a:rPr>
            </a:br>
            <a:r>
              <a:rPr lang="nl-NL" sz="1200" dirty="0" smtClean="0">
                <a:sym typeface="Wingdings" panose="05000000000000000000" pitchFamily="2" charset="2"/>
              </a:rPr>
              <a:t>B. Klopt niet. Nergens wordt iets gezegd over een dagelijkse training en dat leerkrachten moeten sporten wordt ook nergens genoemd. Let erop dat het woord ‘</a:t>
            </a:r>
            <a:r>
              <a:rPr lang="nl-NL" sz="1200" dirty="0" err="1" smtClean="0">
                <a:sym typeface="Wingdings" panose="05000000000000000000" pitchFamily="2" charset="2"/>
              </a:rPr>
              <a:t>staff</a:t>
            </a:r>
            <a:r>
              <a:rPr lang="nl-NL" sz="1200" dirty="0" smtClean="0">
                <a:sym typeface="Wingdings" panose="05000000000000000000" pitchFamily="2" charset="2"/>
              </a:rPr>
              <a:t>’ letterlijk voorkomt, dat is aanwijzing voor een afleider.</a:t>
            </a:r>
            <a:br>
              <a:rPr lang="nl-NL" sz="1200" dirty="0" smtClean="0">
                <a:sym typeface="Wingdings" panose="05000000000000000000" pitchFamily="2" charset="2"/>
              </a:rPr>
            </a:br>
            <a:r>
              <a:rPr lang="nl-NL" sz="1200" dirty="0" smtClean="0">
                <a:sym typeface="Wingdings" panose="05000000000000000000" pitchFamily="2" charset="2"/>
              </a:rPr>
              <a:t>C. Correct. Het personeel (in de tekst ‘</a:t>
            </a:r>
            <a:r>
              <a:rPr lang="nl-NL" sz="1200" dirty="0" err="1" smtClean="0">
                <a:sym typeface="Wingdings" panose="05000000000000000000" pitchFamily="2" charset="2"/>
              </a:rPr>
              <a:t>staff</a:t>
            </a:r>
            <a:r>
              <a:rPr lang="nl-NL" sz="1200" dirty="0" smtClean="0">
                <a:sym typeface="Wingdings" panose="05000000000000000000" pitchFamily="2" charset="2"/>
              </a:rPr>
              <a:t>’ in het antwoord ‘</a:t>
            </a:r>
            <a:r>
              <a:rPr lang="nl-NL" sz="1200" dirty="0" err="1" smtClean="0">
                <a:sym typeface="Wingdings" panose="05000000000000000000" pitchFamily="2" charset="2"/>
              </a:rPr>
              <a:t>teachers</a:t>
            </a:r>
            <a:r>
              <a:rPr lang="nl-NL" sz="1200" dirty="0" smtClean="0">
                <a:sym typeface="Wingdings" panose="05000000000000000000" pitchFamily="2" charset="2"/>
              </a:rPr>
              <a:t>’) probeert om sport én gezonde voeding te stimuleren. Dit wordt in het antwoord omschreven als ‘goed voor jezelf zorgen’.</a:t>
            </a:r>
          </a:p>
        </p:txBody>
      </p:sp>
    </p:spTree>
    <p:extLst>
      <p:ext uri="{BB962C8B-B14F-4D97-AF65-F5344CB8AC3E}">
        <p14:creationId xmlns:p14="http://schemas.microsoft.com/office/powerpoint/2010/main" val="504182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683568" y="906565"/>
            <a:ext cx="7772400" cy="1470025"/>
          </a:xfrm>
        </p:spPr>
        <p:txBody>
          <a:bodyPr/>
          <a:lstStyle/>
          <a:p>
            <a:r>
              <a:rPr lang="nl-NL" dirty="0" smtClean="0"/>
              <a:t>Meerkeuze (vervolg)</a:t>
            </a:r>
            <a:endParaRPr lang="nl-NL" dirty="0"/>
          </a:p>
        </p:txBody>
      </p:sp>
      <p:sp>
        <p:nvSpPr>
          <p:cNvPr id="6" name="Ondertitel 2"/>
          <p:cNvSpPr>
            <a:spLocks noGrp="1"/>
          </p:cNvSpPr>
          <p:nvPr>
            <p:ph type="subTitle" idx="1"/>
          </p:nvPr>
        </p:nvSpPr>
        <p:spPr>
          <a:xfrm>
            <a:off x="611560" y="2448598"/>
            <a:ext cx="7704856" cy="3744416"/>
          </a:xfrm>
        </p:spPr>
        <p:txBody>
          <a:bodyPr>
            <a:normAutofit/>
          </a:bodyPr>
          <a:lstStyle/>
          <a:p>
            <a:pPr marL="285750" indent="-285750" algn="l">
              <a:buFont typeface="Arial" pitchFamily="34" charset="0"/>
              <a:buChar char="•"/>
            </a:pPr>
            <a:r>
              <a:rPr lang="nl-NL" sz="2400" dirty="0">
                <a:sym typeface="Wingdings" pitchFamily="2" charset="2"/>
              </a:rPr>
              <a:t>Vergelijk de overgebleven antwoorden met het deel van de tekst waarvan je denkt dat dit het antwoord bevat</a:t>
            </a:r>
            <a:r>
              <a:rPr lang="nl-NL" sz="2400" dirty="0" smtClean="0">
                <a:sym typeface="Wingdings" pitchFamily="2" charset="2"/>
              </a:rPr>
              <a:t>.</a:t>
            </a:r>
          </a:p>
          <a:p>
            <a:pPr marL="742950" lvl="1" indent="-285750" algn="l">
              <a:buFont typeface="Arial" pitchFamily="34" charset="0"/>
              <a:buChar char="•"/>
            </a:pPr>
            <a:r>
              <a:rPr lang="nl-NL" sz="2000" dirty="0" smtClean="0">
                <a:sym typeface="Wingdings" pitchFamily="2" charset="2"/>
              </a:rPr>
              <a:t>De afleider bevat vaak een makkelijk woord  of zinsdeel (denk ook aan namen, getallen, etc.) dat letterlijk in de tekst staat</a:t>
            </a:r>
          </a:p>
          <a:p>
            <a:pPr marL="742950" lvl="1" indent="-285750" algn="l">
              <a:buFont typeface="Arial" pitchFamily="34" charset="0"/>
              <a:buChar char="•"/>
            </a:pPr>
            <a:r>
              <a:rPr lang="nl-NL" sz="2000" dirty="0" smtClean="0">
                <a:sym typeface="Wingdings" pitchFamily="2" charset="2"/>
              </a:rPr>
              <a:t>Het goede antwoord geeft vaak de informatie uit de tekst in andere woorden</a:t>
            </a:r>
            <a:endParaRPr lang="nl-NL" sz="2000" dirty="0">
              <a:sym typeface="Wingdings" pitchFamily="2" charset="2"/>
            </a:endParaRPr>
          </a:p>
          <a:p>
            <a:pPr marL="285750" indent="-285750" algn="l">
              <a:buFont typeface="Arial" pitchFamily="34" charset="0"/>
              <a:buChar char="•"/>
            </a:pPr>
            <a:r>
              <a:rPr lang="nl-NL" sz="2400" dirty="0">
                <a:sym typeface="Wingdings" pitchFamily="2" charset="2"/>
              </a:rPr>
              <a:t>Controleer tenslotte je antwoord: </a:t>
            </a:r>
          </a:p>
          <a:p>
            <a:pPr marL="742950" lvl="1" indent="-285750" algn="l">
              <a:buFont typeface="Arial" pitchFamily="34" charset="0"/>
              <a:buChar char="•"/>
            </a:pPr>
            <a:r>
              <a:rPr lang="nl-NL" sz="2000" dirty="0">
                <a:sym typeface="Wingdings" pitchFamily="2" charset="2"/>
              </a:rPr>
              <a:t>Past het in de Grote Lijn?</a:t>
            </a:r>
          </a:p>
          <a:p>
            <a:pPr marL="742950" lvl="1" indent="-285750" algn="l">
              <a:buFont typeface="Arial" pitchFamily="34" charset="0"/>
              <a:buChar char="•"/>
            </a:pPr>
            <a:r>
              <a:rPr lang="nl-NL" sz="2000" dirty="0">
                <a:sym typeface="Wingdings" pitchFamily="2" charset="2"/>
              </a:rPr>
              <a:t>Kloppen alle onderdelen van het antwoord. Het antwoord moet 100% goed zijn!</a:t>
            </a:r>
          </a:p>
          <a:p>
            <a:pPr marL="285750" indent="-285750" algn="l">
              <a:buFont typeface="Arial" pitchFamily="34" charset="0"/>
              <a:buChar char="•"/>
            </a:pPr>
            <a:endParaRPr lang="nl-NL" sz="2000" dirty="0"/>
          </a:p>
        </p:txBody>
      </p:sp>
    </p:spTree>
    <p:extLst>
      <p:ext uri="{BB962C8B-B14F-4D97-AF65-F5344CB8AC3E}">
        <p14:creationId xmlns:p14="http://schemas.microsoft.com/office/powerpoint/2010/main" val="346899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5800" y="404664"/>
            <a:ext cx="7772400" cy="1470025"/>
          </a:xfrm>
        </p:spPr>
        <p:txBody>
          <a:bodyPr/>
          <a:lstStyle/>
          <a:p>
            <a:r>
              <a:rPr lang="nl-NL" dirty="0" smtClean="0"/>
              <a:t>Meerkeuze</a:t>
            </a:r>
            <a:endParaRPr lang="nl-NL" dirty="0"/>
          </a:p>
        </p:txBody>
      </p:sp>
      <p:pic>
        <p:nvPicPr>
          <p:cNvPr id="5" name="Afbeelding 4"/>
          <p:cNvPicPr>
            <a:picLocks noChangeAspect="1"/>
          </p:cNvPicPr>
          <p:nvPr/>
        </p:nvPicPr>
        <p:blipFill>
          <a:blip r:embed="rId2"/>
          <a:stretch>
            <a:fillRect/>
          </a:stretch>
        </p:blipFill>
        <p:spPr>
          <a:xfrm>
            <a:off x="323528" y="1412776"/>
            <a:ext cx="4705088" cy="4621413"/>
          </a:xfrm>
          <a:prstGeom prst="rect">
            <a:avLst/>
          </a:prstGeom>
        </p:spPr>
      </p:pic>
      <p:pic>
        <p:nvPicPr>
          <p:cNvPr id="6" name="Afbeelding 5"/>
          <p:cNvPicPr>
            <a:picLocks noChangeAspect="1"/>
          </p:cNvPicPr>
          <p:nvPr/>
        </p:nvPicPr>
        <p:blipFill rotWithShape="1">
          <a:blip r:embed="rId3"/>
          <a:srcRect l="6509"/>
          <a:stretch/>
        </p:blipFill>
        <p:spPr>
          <a:xfrm>
            <a:off x="5076056" y="1550721"/>
            <a:ext cx="3569083" cy="647935"/>
          </a:xfrm>
          <a:prstGeom prst="rect">
            <a:avLst/>
          </a:prstGeom>
        </p:spPr>
      </p:pic>
      <p:sp>
        <p:nvSpPr>
          <p:cNvPr id="7" name="Tekstvak 6"/>
          <p:cNvSpPr txBox="1"/>
          <p:nvPr/>
        </p:nvSpPr>
        <p:spPr>
          <a:xfrm>
            <a:off x="5472100" y="2379655"/>
            <a:ext cx="3096344" cy="3754874"/>
          </a:xfrm>
          <a:prstGeom prst="rect">
            <a:avLst/>
          </a:prstGeom>
          <a:noFill/>
        </p:spPr>
        <p:txBody>
          <a:bodyPr wrap="square" rtlCol="0">
            <a:spAutoFit/>
          </a:bodyPr>
          <a:lstStyle/>
          <a:p>
            <a:pPr marL="285750" indent="-285750">
              <a:buFontTx/>
              <a:buChar char="-"/>
            </a:pPr>
            <a:r>
              <a:rPr lang="nl-NL" sz="1400" dirty="0" smtClean="0"/>
              <a:t>Lees de vraag</a:t>
            </a:r>
            <a:r>
              <a:rPr lang="nl-NL" sz="1400" dirty="0" smtClean="0"/>
              <a:t>. Focus op paragraaf 1.</a:t>
            </a:r>
            <a:r>
              <a:rPr lang="nl-NL" sz="1400" dirty="0" smtClean="0"/>
              <a:t/>
            </a:r>
            <a:br>
              <a:rPr lang="nl-NL" sz="1400" dirty="0" smtClean="0"/>
            </a:br>
            <a:endParaRPr lang="nl-NL" sz="1400" dirty="0" smtClean="0"/>
          </a:p>
          <a:p>
            <a:pPr marL="285750" indent="-285750">
              <a:buFontTx/>
              <a:buChar char="-"/>
            </a:pPr>
            <a:r>
              <a:rPr lang="nl-NL" sz="1400" dirty="0" smtClean="0"/>
              <a:t>Alle ‘afleiders’ bevatten een woord dat letterlijk in de tekst voorkomt maar wat totaal geen antwoord geeft op de vraag.</a:t>
            </a:r>
            <a:br>
              <a:rPr lang="nl-NL" sz="1400" dirty="0" smtClean="0"/>
            </a:br>
            <a:endParaRPr lang="nl-NL" sz="1400" dirty="0" smtClean="0"/>
          </a:p>
          <a:p>
            <a:pPr marL="285750" indent="-285750">
              <a:buFontTx/>
              <a:buChar char="-"/>
            </a:pPr>
            <a:r>
              <a:rPr lang="nl-NL" sz="1400" dirty="0" smtClean="0"/>
              <a:t>Het goede antwoord, C, wordt in de tekst in andere woorden omschreven.</a:t>
            </a:r>
          </a:p>
          <a:p>
            <a:pPr marL="742950" lvl="1" indent="-285750">
              <a:buFontTx/>
              <a:buChar char="-"/>
            </a:pPr>
            <a:r>
              <a:rPr lang="nl-NL" sz="1400" dirty="0" err="1" smtClean="0"/>
              <a:t>youngsters</a:t>
            </a:r>
            <a:r>
              <a:rPr lang="nl-NL" sz="1400" dirty="0" smtClean="0"/>
              <a:t> = </a:t>
            </a:r>
            <a:r>
              <a:rPr lang="nl-NL" sz="1400" dirty="0" err="1" smtClean="0"/>
              <a:t>children</a:t>
            </a:r>
            <a:endParaRPr lang="nl-NL" sz="1400" dirty="0" smtClean="0"/>
          </a:p>
          <a:p>
            <a:pPr marL="742950" lvl="1" indent="-285750">
              <a:buFontTx/>
              <a:buChar char="-"/>
            </a:pPr>
            <a:r>
              <a:rPr lang="nl-NL" sz="1400" dirty="0" err="1"/>
              <a:t>l</a:t>
            </a:r>
            <a:r>
              <a:rPr lang="nl-NL" sz="1400" dirty="0" err="1" smtClean="0"/>
              <a:t>earn</a:t>
            </a:r>
            <a:r>
              <a:rPr lang="nl-NL" sz="1400" dirty="0" smtClean="0"/>
              <a:t> = </a:t>
            </a:r>
            <a:r>
              <a:rPr lang="nl-NL" sz="1400" dirty="0" err="1" smtClean="0"/>
              <a:t>teach</a:t>
            </a:r>
            <a:endParaRPr lang="nl-NL" sz="1400" dirty="0" smtClean="0"/>
          </a:p>
          <a:p>
            <a:pPr marL="742950" lvl="1" indent="-285750">
              <a:buFontTx/>
              <a:buChar char="-"/>
            </a:pPr>
            <a:r>
              <a:rPr lang="nl-NL" sz="1400" dirty="0" smtClean="0"/>
              <a:t>making the right </a:t>
            </a:r>
            <a:r>
              <a:rPr lang="nl-NL" sz="1400" dirty="0" err="1" smtClean="0"/>
              <a:t>choices</a:t>
            </a:r>
            <a:r>
              <a:rPr lang="nl-NL" sz="1400" dirty="0" smtClean="0"/>
              <a:t> = take safe </a:t>
            </a:r>
            <a:r>
              <a:rPr lang="nl-NL" sz="1400" dirty="0" err="1" smtClean="0"/>
              <a:t>decisions</a:t>
            </a:r>
            <a:endParaRPr lang="nl-NL" sz="1400" dirty="0"/>
          </a:p>
          <a:p>
            <a:pPr marL="285750" indent="-285750">
              <a:buFontTx/>
              <a:buChar char="-"/>
            </a:pPr>
            <a:r>
              <a:rPr lang="nl-NL" sz="1400" dirty="0" smtClean="0"/>
              <a:t>Past het in de Grote Lijn? Door alleen al naar het plaatje te kijken vallen A en D direct af…</a:t>
            </a:r>
            <a:endParaRPr lang="nl-NL" sz="1400" dirty="0" smtClean="0"/>
          </a:p>
        </p:txBody>
      </p:sp>
      <p:cxnSp>
        <p:nvCxnSpPr>
          <p:cNvPr id="8" name="Rechte verbindingslijn met pijl 7"/>
          <p:cNvCxnSpPr/>
          <p:nvPr/>
        </p:nvCxnSpPr>
        <p:spPr>
          <a:xfrm flipH="1" flipV="1">
            <a:off x="1475656" y="4077072"/>
            <a:ext cx="4392488"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12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Soort vraag: Structuur vraag</a:t>
            </a:r>
            <a:endParaRPr lang="nl-NL" dirty="0"/>
          </a:p>
        </p:txBody>
      </p:sp>
      <p:sp>
        <p:nvSpPr>
          <p:cNvPr id="5" name="Ondertitel 2"/>
          <p:cNvSpPr>
            <a:spLocks noGrp="1"/>
          </p:cNvSpPr>
          <p:nvPr>
            <p:ph type="subTitle" idx="1"/>
          </p:nvPr>
        </p:nvSpPr>
        <p:spPr>
          <a:xfrm>
            <a:off x="611560" y="2448598"/>
            <a:ext cx="7704856" cy="3932730"/>
          </a:xfrm>
        </p:spPr>
        <p:txBody>
          <a:bodyPr>
            <a:normAutofit/>
          </a:bodyPr>
          <a:lstStyle/>
          <a:p>
            <a:pPr algn="l"/>
            <a:r>
              <a:rPr lang="nl-NL" sz="2000" b="1" dirty="0" smtClean="0"/>
              <a:t>Omschrijving</a:t>
            </a:r>
            <a:r>
              <a:rPr lang="nl-NL" sz="2000" dirty="0" smtClean="0"/>
              <a:t>: Vraag over verbanden in de tekst, tussen alinea’s of zinnen.</a:t>
            </a:r>
          </a:p>
          <a:p>
            <a:pPr algn="l"/>
            <a:endParaRPr lang="nl-NL" sz="2000" dirty="0"/>
          </a:p>
          <a:p>
            <a:pPr algn="l"/>
            <a:r>
              <a:rPr lang="nl-NL" sz="2000" b="1" dirty="0" smtClean="0"/>
              <a:t>Aanpak: </a:t>
            </a:r>
          </a:p>
          <a:p>
            <a:pPr marL="342900" indent="-342900" algn="l">
              <a:buFontTx/>
              <a:buChar char="-"/>
            </a:pPr>
            <a:r>
              <a:rPr lang="nl-NL" sz="2000" dirty="0" smtClean="0"/>
              <a:t>Markeer het signaalwoord (met markeerstift!) in de betreffende zin of alinea.</a:t>
            </a:r>
          </a:p>
          <a:p>
            <a:pPr marL="342900" indent="-342900" algn="l">
              <a:buFontTx/>
              <a:buChar char="-"/>
            </a:pPr>
            <a:r>
              <a:rPr lang="nl-NL" sz="2000" dirty="0" smtClean="0"/>
              <a:t>Bepaal aan de hand van het signaalwoord om welk verband het gaat: een reden, tegenstelling, opsomming, enz.</a:t>
            </a:r>
          </a:p>
          <a:p>
            <a:pPr marL="342900" indent="-342900" algn="l">
              <a:buFontTx/>
              <a:buChar char="-"/>
            </a:pPr>
            <a:r>
              <a:rPr lang="nl-NL" sz="2000" dirty="0" smtClean="0"/>
              <a:t>Trek je conclusie en geef het antwoord</a:t>
            </a:r>
          </a:p>
          <a:p>
            <a:pPr algn="l"/>
            <a:r>
              <a:rPr lang="nl-NL" sz="2000" dirty="0" smtClean="0">
                <a:sym typeface="Wingdings" pitchFamily="2" charset="2"/>
              </a:rPr>
              <a:t> Let op, staat er geen signaalwoord kijk dan vooral naar: werkwoorden, leestekens en tegenstellingen.</a:t>
            </a:r>
            <a:endParaRPr lang="nl-NL" sz="2000" dirty="0" smtClean="0"/>
          </a:p>
          <a:p>
            <a:pPr marL="342900" indent="-342900" algn="l">
              <a:buFontTx/>
              <a:buChar char="-"/>
            </a:pPr>
            <a:endParaRPr lang="nl-NL" sz="2000" dirty="0"/>
          </a:p>
          <a:p>
            <a:pPr marL="342900" indent="-342900" algn="l">
              <a:buFontTx/>
              <a:buChar char="-"/>
            </a:pPr>
            <a:endParaRPr lang="nl-NL" sz="2000" dirty="0"/>
          </a:p>
        </p:txBody>
      </p:sp>
    </p:spTree>
    <p:extLst>
      <p:ext uri="{BB962C8B-B14F-4D97-AF65-F5344CB8AC3E}">
        <p14:creationId xmlns:p14="http://schemas.microsoft.com/office/powerpoint/2010/main" val="33362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nl-NL" dirty="0" smtClean="0"/>
              <a:t>Structuur vraag</a:t>
            </a:r>
            <a:endParaRPr lang="nl-NL" dirty="0"/>
          </a:p>
        </p:txBody>
      </p:sp>
      <p:pic>
        <p:nvPicPr>
          <p:cNvPr id="4" name="Afbeelding 3"/>
          <p:cNvPicPr>
            <a:picLocks noChangeAspect="1"/>
          </p:cNvPicPr>
          <p:nvPr/>
        </p:nvPicPr>
        <p:blipFill>
          <a:blip r:embed="rId2"/>
          <a:stretch>
            <a:fillRect/>
          </a:stretch>
        </p:blipFill>
        <p:spPr>
          <a:xfrm>
            <a:off x="323527" y="3395217"/>
            <a:ext cx="5379693" cy="2012547"/>
          </a:xfrm>
          <a:prstGeom prst="rect">
            <a:avLst/>
          </a:prstGeom>
        </p:spPr>
      </p:pic>
      <p:pic>
        <p:nvPicPr>
          <p:cNvPr id="5" name="Afbeelding 4"/>
          <p:cNvPicPr>
            <a:picLocks noChangeAspect="1"/>
          </p:cNvPicPr>
          <p:nvPr/>
        </p:nvPicPr>
        <p:blipFill>
          <a:blip r:embed="rId3"/>
          <a:stretch>
            <a:fillRect/>
          </a:stretch>
        </p:blipFill>
        <p:spPr>
          <a:xfrm>
            <a:off x="323527" y="1340768"/>
            <a:ext cx="5379693" cy="2052611"/>
          </a:xfrm>
          <a:prstGeom prst="rect">
            <a:avLst/>
          </a:prstGeom>
        </p:spPr>
      </p:pic>
      <p:pic>
        <p:nvPicPr>
          <p:cNvPr id="6" name="Afbeelding 5"/>
          <p:cNvPicPr>
            <a:picLocks noChangeAspect="1"/>
          </p:cNvPicPr>
          <p:nvPr/>
        </p:nvPicPr>
        <p:blipFill>
          <a:blip r:embed="rId4"/>
          <a:stretch>
            <a:fillRect/>
          </a:stretch>
        </p:blipFill>
        <p:spPr>
          <a:xfrm>
            <a:off x="323527" y="5589240"/>
            <a:ext cx="5256585" cy="1104123"/>
          </a:xfrm>
          <a:prstGeom prst="rect">
            <a:avLst/>
          </a:prstGeom>
        </p:spPr>
      </p:pic>
      <p:sp>
        <p:nvSpPr>
          <p:cNvPr id="7" name="Tekstvak 6"/>
          <p:cNvSpPr txBox="1"/>
          <p:nvPr/>
        </p:nvSpPr>
        <p:spPr>
          <a:xfrm>
            <a:off x="6084168" y="1802681"/>
            <a:ext cx="2664296" cy="3785652"/>
          </a:xfrm>
          <a:prstGeom prst="rect">
            <a:avLst/>
          </a:prstGeom>
          <a:noFill/>
        </p:spPr>
        <p:txBody>
          <a:bodyPr wrap="square" rtlCol="0">
            <a:spAutoFit/>
          </a:bodyPr>
          <a:lstStyle/>
          <a:p>
            <a:pPr marL="285750" indent="-285750">
              <a:buFontTx/>
              <a:buChar char="-"/>
            </a:pPr>
            <a:r>
              <a:rPr lang="nl-NL" sz="1600" dirty="0" smtClean="0"/>
              <a:t>Bepaal Grote Lijn</a:t>
            </a:r>
          </a:p>
          <a:p>
            <a:pPr marL="285750" indent="-285750">
              <a:buFontTx/>
              <a:buChar char="-"/>
            </a:pPr>
            <a:r>
              <a:rPr lang="nl-NL" sz="1600" dirty="0" smtClean="0"/>
              <a:t>Lees de vraag. Het gaat om een verband tussen alinea 4 en 5. </a:t>
            </a:r>
          </a:p>
          <a:p>
            <a:pPr marL="285750" indent="-285750">
              <a:buFontTx/>
              <a:buChar char="-"/>
            </a:pPr>
            <a:r>
              <a:rPr lang="nl-NL" sz="1600" dirty="0" smtClean="0"/>
              <a:t>Het signaalwoord waar het om gaat is ‘</a:t>
            </a:r>
            <a:r>
              <a:rPr lang="nl-NL" sz="1600" dirty="0" err="1" smtClean="0"/>
              <a:t>also</a:t>
            </a:r>
            <a:r>
              <a:rPr lang="nl-NL" sz="1600" dirty="0" smtClean="0"/>
              <a:t>’. Dit betekent ‘ook’. Ook geeft aan dat er iets wordt aangevuld / versterkt.</a:t>
            </a:r>
          </a:p>
          <a:p>
            <a:pPr marL="285750" indent="-285750">
              <a:buFontTx/>
              <a:buChar char="-"/>
            </a:pPr>
            <a:r>
              <a:rPr lang="nl-NL" sz="1600" dirty="0" smtClean="0"/>
              <a:t>‘Ook’ geeft geen tegenstelling aan en is ook geen woord waar een conclusie mee wordt begonnen.</a:t>
            </a:r>
          </a:p>
          <a:p>
            <a:pPr marL="285750" indent="-285750">
              <a:buFontTx/>
              <a:buChar char="-"/>
            </a:pPr>
            <a:r>
              <a:rPr lang="nl-NL" sz="1600" dirty="0" smtClean="0"/>
              <a:t>A is het goede antwoord.</a:t>
            </a:r>
          </a:p>
        </p:txBody>
      </p:sp>
      <p:cxnSp>
        <p:nvCxnSpPr>
          <p:cNvPr id="9" name="Rechte verbindingslijn met pijl 8"/>
          <p:cNvCxnSpPr/>
          <p:nvPr/>
        </p:nvCxnSpPr>
        <p:spPr>
          <a:xfrm flipH="1">
            <a:off x="1763688" y="3212976"/>
            <a:ext cx="6048672"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4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Soort vraag: bewering / stelling</a:t>
            </a:r>
            <a:endParaRPr lang="nl-NL" dirty="0"/>
          </a:p>
        </p:txBody>
      </p:sp>
      <p:sp>
        <p:nvSpPr>
          <p:cNvPr id="5" name="Ondertitel 2"/>
          <p:cNvSpPr>
            <a:spLocks noGrp="1"/>
          </p:cNvSpPr>
          <p:nvPr>
            <p:ph type="subTitle" idx="1"/>
          </p:nvPr>
        </p:nvSpPr>
        <p:spPr>
          <a:xfrm>
            <a:off x="611560" y="2448598"/>
            <a:ext cx="7704856" cy="3744416"/>
          </a:xfrm>
        </p:spPr>
        <p:txBody>
          <a:bodyPr>
            <a:normAutofit lnSpcReduction="10000"/>
          </a:bodyPr>
          <a:lstStyle/>
          <a:p>
            <a:pPr algn="l"/>
            <a:r>
              <a:rPr lang="nl-NL" sz="2000" b="1" dirty="0" smtClean="0"/>
              <a:t>Omschrijving: </a:t>
            </a:r>
            <a:r>
              <a:rPr lang="nl-NL" sz="2000" dirty="0" smtClean="0"/>
              <a:t>Het betreft vrijwel altijd een vraag waarin je moet aangeven of een bewering juist of onjuist is. Vaak zijn dit vragen waar je twee punten voor kunt behalen.</a:t>
            </a:r>
          </a:p>
          <a:p>
            <a:pPr algn="l"/>
            <a:endParaRPr lang="nl-NL" sz="2000" dirty="0"/>
          </a:p>
          <a:p>
            <a:pPr algn="l"/>
            <a:r>
              <a:rPr lang="nl-NL" sz="2000" b="1" dirty="0" smtClean="0"/>
              <a:t>Aanpak: </a:t>
            </a:r>
          </a:p>
          <a:p>
            <a:pPr marL="342900" indent="-342900" algn="l">
              <a:buFont typeface="Arial" pitchFamily="34" charset="0"/>
              <a:buChar char="•"/>
            </a:pPr>
            <a:r>
              <a:rPr lang="nl-NL" sz="2000" dirty="0" smtClean="0"/>
              <a:t>BELANGRIJK: Een bewering is alleen juist als alle elementen uit de bewering juist zijn. Tip: Knip het antwoord in stukken en check per element. </a:t>
            </a:r>
          </a:p>
          <a:p>
            <a:pPr marL="342900" indent="-342900" algn="l">
              <a:buFont typeface="Arial" pitchFamily="34" charset="0"/>
              <a:buChar char="•"/>
            </a:pPr>
            <a:r>
              <a:rPr lang="nl-NL" sz="2000" dirty="0" smtClean="0"/>
              <a:t>Woorden als ‘altijd, nooit, alles, alleen maar, vooral’ staan in beweringen die meestal onjuist zijn!</a:t>
            </a:r>
          </a:p>
          <a:p>
            <a:pPr marL="342900" indent="-342900" algn="l">
              <a:buFont typeface="Arial" pitchFamily="34" charset="0"/>
              <a:buChar char="•"/>
            </a:pPr>
            <a:r>
              <a:rPr lang="nl-NL" sz="2000" dirty="0" smtClean="0"/>
              <a:t>Check altijd of de juiste beweringen in de Grote Lijn passen.</a:t>
            </a:r>
          </a:p>
        </p:txBody>
      </p:sp>
    </p:spTree>
    <p:extLst>
      <p:ext uri="{BB962C8B-B14F-4D97-AF65-F5344CB8AC3E}">
        <p14:creationId xmlns:p14="http://schemas.microsoft.com/office/powerpoint/2010/main" val="253298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4"/>
            <a:ext cx="7772400" cy="1470025"/>
          </a:xfrm>
        </p:spPr>
        <p:txBody>
          <a:bodyPr/>
          <a:lstStyle/>
          <a:p>
            <a:r>
              <a:rPr lang="nl-NL" dirty="0" smtClean="0"/>
              <a:t>Beweringen</a:t>
            </a:r>
            <a:endParaRPr lang="nl-NL" dirty="0"/>
          </a:p>
        </p:txBody>
      </p:sp>
      <p:pic>
        <p:nvPicPr>
          <p:cNvPr id="4" name="Afbeelding 3"/>
          <p:cNvPicPr>
            <a:picLocks noChangeAspect="1"/>
          </p:cNvPicPr>
          <p:nvPr/>
        </p:nvPicPr>
        <p:blipFill>
          <a:blip r:embed="rId2"/>
          <a:stretch>
            <a:fillRect/>
          </a:stretch>
        </p:blipFill>
        <p:spPr>
          <a:xfrm>
            <a:off x="251520" y="1412776"/>
            <a:ext cx="5256584" cy="2383093"/>
          </a:xfrm>
          <a:prstGeom prst="rect">
            <a:avLst/>
          </a:prstGeom>
        </p:spPr>
      </p:pic>
      <p:pic>
        <p:nvPicPr>
          <p:cNvPr id="6" name="Afbeelding 5"/>
          <p:cNvPicPr>
            <a:picLocks noChangeAspect="1"/>
          </p:cNvPicPr>
          <p:nvPr/>
        </p:nvPicPr>
        <p:blipFill>
          <a:blip r:embed="rId3"/>
          <a:stretch>
            <a:fillRect/>
          </a:stretch>
        </p:blipFill>
        <p:spPr>
          <a:xfrm>
            <a:off x="251521" y="5434250"/>
            <a:ext cx="5256584" cy="1307118"/>
          </a:xfrm>
          <a:prstGeom prst="rect">
            <a:avLst/>
          </a:prstGeom>
        </p:spPr>
      </p:pic>
      <p:sp>
        <p:nvSpPr>
          <p:cNvPr id="7" name="Tekstvak 6"/>
          <p:cNvSpPr txBox="1"/>
          <p:nvPr/>
        </p:nvSpPr>
        <p:spPr>
          <a:xfrm>
            <a:off x="5796136" y="1700808"/>
            <a:ext cx="2736304" cy="4401205"/>
          </a:xfrm>
          <a:prstGeom prst="rect">
            <a:avLst/>
          </a:prstGeom>
          <a:noFill/>
        </p:spPr>
        <p:txBody>
          <a:bodyPr wrap="square" rtlCol="0">
            <a:spAutoFit/>
          </a:bodyPr>
          <a:lstStyle/>
          <a:p>
            <a:pPr marL="285750" indent="-285750">
              <a:buFontTx/>
              <a:buChar char="-"/>
            </a:pPr>
            <a:r>
              <a:rPr lang="nl-NL" sz="1400" dirty="0" smtClean="0"/>
              <a:t>Bepaal Grote Lijn</a:t>
            </a:r>
          </a:p>
          <a:p>
            <a:pPr marL="285750" indent="-285750">
              <a:buFontTx/>
              <a:buChar char="-"/>
            </a:pPr>
            <a:r>
              <a:rPr lang="nl-NL" sz="1400" dirty="0" smtClean="0"/>
              <a:t>Lees iedere stelling en check deze in paragraaf 6. Onderstreep signaalwoorden.</a:t>
            </a:r>
          </a:p>
          <a:p>
            <a:pPr marL="285750" indent="-285750">
              <a:buFontTx/>
              <a:buChar char="-"/>
            </a:pPr>
            <a:r>
              <a:rPr lang="nl-NL" sz="1400" dirty="0" smtClean="0"/>
              <a:t>Stelling 1 </a:t>
            </a:r>
            <a:r>
              <a:rPr lang="nl-NL" sz="1400" dirty="0" smtClean="0">
                <a:sym typeface="Wingdings" panose="05000000000000000000" pitchFamily="2" charset="2"/>
              </a:rPr>
              <a:t> </a:t>
            </a:r>
            <a:r>
              <a:rPr lang="nl-NL" sz="1400" u="sng" dirty="0" smtClean="0">
                <a:sym typeface="Wingdings" panose="05000000000000000000" pitchFamily="2" charset="2"/>
              </a:rPr>
              <a:t>Onjuist</a:t>
            </a:r>
            <a:r>
              <a:rPr lang="nl-NL" sz="1400" dirty="0" smtClean="0">
                <a:sym typeface="Wingdings" panose="05000000000000000000" pitchFamily="2" charset="2"/>
              </a:rPr>
              <a:t> want specialisten worden juist platgebeld nu het vochtige seizoen is begonnen.</a:t>
            </a:r>
            <a:br>
              <a:rPr lang="nl-NL" sz="1400" dirty="0" smtClean="0">
                <a:sym typeface="Wingdings" panose="05000000000000000000" pitchFamily="2" charset="2"/>
              </a:rPr>
            </a:br>
            <a:r>
              <a:rPr lang="nl-NL" sz="1400" dirty="0" smtClean="0">
                <a:sym typeface="Wingdings" panose="05000000000000000000" pitchFamily="2" charset="2"/>
              </a:rPr>
              <a:t>Stelling 2  </a:t>
            </a:r>
            <a:r>
              <a:rPr lang="nl-NL" sz="1400" u="sng" dirty="0" smtClean="0">
                <a:sym typeface="Wingdings" panose="05000000000000000000" pitchFamily="2" charset="2"/>
              </a:rPr>
              <a:t>Onjuist</a:t>
            </a:r>
            <a:r>
              <a:rPr lang="nl-NL" sz="1400" dirty="0" smtClean="0">
                <a:sym typeface="Wingdings" panose="05000000000000000000" pitchFamily="2" charset="2"/>
              </a:rPr>
              <a:t> want er staat ‘the </a:t>
            </a:r>
            <a:r>
              <a:rPr lang="nl-NL" sz="1400" dirty="0" err="1" smtClean="0">
                <a:sym typeface="Wingdings" panose="05000000000000000000" pitchFamily="2" charset="2"/>
              </a:rPr>
              <a:t>ants</a:t>
            </a:r>
            <a:r>
              <a:rPr lang="nl-NL" sz="1400" dirty="0" smtClean="0">
                <a:sym typeface="Wingdings" panose="05000000000000000000" pitchFamily="2" charset="2"/>
              </a:rPr>
              <a:t> </a:t>
            </a:r>
            <a:r>
              <a:rPr lang="nl-NL" sz="1400" dirty="0" err="1" smtClean="0">
                <a:sym typeface="Wingdings" panose="05000000000000000000" pitchFamily="2" charset="2"/>
              </a:rPr>
              <a:t>refuse</a:t>
            </a:r>
            <a:r>
              <a:rPr lang="nl-NL" sz="1400" dirty="0" smtClean="0">
                <a:sym typeface="Wingdings" panose="05000000000000000000" pitchFamily="2" charset="2"/>
              </a:rPr>
              <a:t> (weigeren) </a:t>
            </a:r>
            <a:r>
              <a:rPr lang="nl-NL" sz="1400" dirty="0" err="1" smtClean="0">
                <a:sym typeface="Wingdings" panose="05000000000000000000" pitchFamily="2" charset="2"/>
              </a:rPr>
              <a:t>to</a:t>
            </a:r>
            <a:r>
              <a:rPr lang="nl-NL" sz="1400" dirty="0" smtClean="0">
                <a:sym typeface="Wingdings" panose="05000000000000000000" pitchFamily="2" charset="2"/>
              </a:rPr>
              <a:t> die’. Ze gaan juist niet dood met gewone middelen.</a:t>
            </a:r>
            <a:br>
              <a:rPr lang="nl-NL" sz="1400" dirty="0" smtClean="0">
                <a:sym typeface="Wingdings" panose="05000000000000000000" pitchFamily="2" charset="2"/>
              </a:rPr>
            </a:br>
            <a:r>
              <a:rPr lang="nl-NL" sz="1400" dirty="0" smtClean="0">
                <a:sym typeface="Wingdings" panose="05000000000000000000" pitchFamily="2" charset="2"/>
              </a:rPr>
              <a:t>Stelling 3  </a:t>
            </a:r>
            <a:r>
              <a:rPr lang="nl-NL" sz="1400" u="sng" dirty="0" smtClean="0">
                <a:sym typeface="Wingdings" panose="05000000000000000000" pitchFamily="2" charset="2"/>
              </a:rPr>
              <a:t>Onjuist</a:t>
            </a:r>
            <a:r>
              <a:rPr lang="nl-NL" sz="1400" dirty="0" smtClean="0">
                <a:sym typeface="Wingdings" panose="05000000000000000000" pitchFamily="2" charset="2"/>
              </a:rPr>
              <a:t> want de onderzoekers zijn op zoek naar nieuwe manieren.</a:t>
            </a:r>
            <a:br>
              <a:rPr lang="nl-NL" sz="1400" dirty="0" smtClean="0">
                <a:sym typeface="Wingdings" panose="05000000000000000000" pitchFamily="2" charset="2"/>
              </a:rPr>
            </a:br>
            <a:r>
              <a:rPr lang="nl-NL" sz="1400" dirty="0" smtClean="0">
                <a:sym typeface="Wingdings" panose="05000000000000000000" pitchFamily="2" charset="2"/>
              </a:rPr>
              <a:t>Stelling 4  </a:t>
            </a:r>
            <a:r>
              <a:rPr lang="nl-NL" sz="1400" u="sng" dirty="0" smtClean="0">
                <a:sym typeface="Wingdings" panose="05000000000000000000" pitchFamily="2" charset="2"/>
              </a:rPr>
              <a:t>Juist</a:t>
            </a:r>
            <a:r>
              <a:rPr lang="nl-NL" sz="1400" dirty="0" smtClean="0">
                <a:sym typeface="Wingdings" panose="05000000000000000000" pitchFamily="2" charset="2"/>
              </a:rPr>
              <a:t>. Elke kolonie heeft meerdere koninginnen. (Let erop dat hier precies een signaalwoord stond.)</a:t>
            </a:r>
          </a:p>
        </p:txBody>
      </p:sp>
      <p:pic>
        <p:nvPicPr>
          <p:cNvPr id="8" name="Afbeelding 7"/>
          <p:cNvPicPr>
            <a:picLocks noChangeAspect="1"/>
          </p:cNvPicPr>
          <p:nvPr/>
        </p:nvPicPr>
        <p:blipFill>
          <a:blip r:embed="rId4"/>
          <a:stretch>
            <a:fillRect/>
          </a:stretch>
        </p:blipFill>
        <p:spPr>
          <a:xfrm>
            <a:off x="257005" y="3912040"/>
            <a:ext cx="5251100" cy="1461176"/>
          </a:xfrm>
          <a:prstGeom prst="rect">
            <a:avLst/>
          </a:prstGeom>
        </p:spPr>
      </p:pic>
    </p:spTree>
    <p:extLst>
      <p:ext uri="{BB962C8B-B14F-4D97-AF65-F5344CB8AC3E}">
        <p14:creationId xmlns:p14="http://schemas.microsoft.com/office/powerpoint/2010/main" val="2026188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Soort vraag: Invulvraag</a:t>
            </a:r>
            <a:endParaRPr lang="nl-NL" dirty="0"/>
          </a:p>
        </p:txBody>
      </p:sp>
      <p:sp>
        <p:nvSpPr>
          <p:cNvPr id="5" name="Ondertitel 2"/>
          <p:cNvSpPr>
            <a:spLocks noGrp="1"/>
          </p:cNvSpPr>
          <p:nvPr>
            <p:ph type="subTitle" idx="1"/>
          </p:nvPr>
        </p:nvSpPr>
        <p:spPr>
          <a:xfrm>
            <a:off x="611560" y="2448598"/>
            <a:ext cx="7704856" cy="3744416"/>
          </a:xfrm>
        </p:spPr>
        <p:txBody>
          <a:bodyPr>
            <a:normAutofit fontScale="92500" lnSpcReduction="10000"/>
          </a:bodyPr>
          <a:lstStyle/>
          <a:p>
            <a:pPr algn="l"/>
            <a:r>
              <a:rPr lang="nl-NL" sz="2400" b="1" dirty="0" smtClean="0">
                <a:sym typeface="Wingdings" pitchFamily="2" charset="2"/>
              </a:rPr>
              <a:t>Omschrijving: </a:t>
            </a:r>
            <a:r>
              <a:rPr lang="nl-NL" sz="2400" dirty="0" smtClean="0">
                <a:sym typeface="Wingdings" pitchFamily="2" charset="2"/>
              </a:rPr>
              <a:t>Het betreft een vraag waarbij je een woord (zinsdeel) in de tekst moet invullen. De zogenaamde ‘gap </a:t>
            </a:r>
            <a:r>
              <a:rPr lang="nl-NL" sz="2400" dirty="0" err="1" smtClean="0">
                <a:sym typeface="Wingdings" pitchFamily="2" charset="2"/>
              </a:rPr>
              <a:t>text</a:t>
            </a:r>
            <a:r>
              <a:rPr lang="nl-NL" sz="2400" dirty="0" smtClean="0">
                <a:sym typeface="Wingdings" pitchFamily="2" charset="2"/>
              </a:rPr>
              <a:t>’.</a:t>
            </a:r>
          </a:p>
          <a:p>
            <a:pPr algn="l"/>
            <a:endParaRPr lang="nl-NL" sz="2400" dirty="0" smtClean="0">
              <a:sym typeface="Wingdings" pitchFamily="2" charset="2"/>
            </a:endParaRPr>
          </a:p>
          <a:p>
            <a:pPr algn="l"/>
            <a:r>
              <a:rPr lang="nl-NL" sz="2400" b="1" dirty="0" smtClean="0">
                <a:sym typeface="Wingdings" pitchFamily="2" charset="2"/>
              </a:rPr>
              <a:t>Aanpak:  </a:t>
            </a:r>
          </a:p>
          <a:p>
            <a:pPr marL="342900" indent="-342900" algn="l">
              <a:buFont typeface="Arial" pitchFamily="34" charset="0"/>
              <a:buChar char="•"/>
            </a:pPr>
            <a:r>
              <a:rPr lang="nl-NL" sz="2400" dirty="0" smtClean="0">
                <a:sym typeface="Wingdings" pitchFamily="2" charset="2"/>
              </a:rPr>
              <a:t>Vertaal de antwoorden </a:t>
            </a:r>
          </a:p>
          <a:p>
            <a:pPr marL="342900" indent="-342900" algn="l">
              <a:buFont typeface="Arial" pitchFamily="34" charset="0"/>
              <a:buChar char="•"/>
            </a:pPr>
            <a:r>
              <a:rPr lang="nl-NL" sz="2400" dirty="0" smtClean="0">
                <a:sym typeface="Wingdings" pitchFamily="2" charset="2"/>
              </a:rPr>
              <a:t>Zijn het signaalwoorden die je moet invullen, lees dan de zin vóór en na het gat en bedenk hoe deze verbonden kunnen worden. Gaat het om een tegenstelling, uitleg, enz.</a:t>
            </a:r>
          </a:p>
          <a:p>
            <a:pPr marL="342900" indent="-342900" algn="l">
              <a:buFont typeface="Arial" pitchFamily="34" charset="0"/>
              <a:buChar char="•"/>
            </a:pPr>
            <a:r>
              <a:rPr lang="nl-NL" sz="2400" dirty="0" smtClean="0">
                <a:sym typeface="Wingdings" pitchFamily="2" charset="2"/>
              </a:rPr>
              <a:t>Lees tot het gat + minimaal één zin verder bij  andere antwoorden dan signaalwoorden.</a:t>
            </a:r>
            <a:endParaRPr lang="nl-NL" sz="2000" dirty="0">
              <a:sym typeface="Wingdings" pitchFamily="2" charset="2"/>
            </a:endParaRPr>
          </a:p>
          <a:p>
            <a:pPr marL="285750" indent="-285750" algn="l">
              <a:buFont typeface="Arial" pitchFamily="34" charset="0"/>
              <a:buChar char="•"/>
            </a:pPr>
            <a:endParaRPr lang="nl-NL" sz="2000" dirty="0"/>
          </a:p>
        </p:txBody>
      </p:sp>
    </p:spTree>
    <p:extLst>
      <p:ext uri="{BB962C8B-B14F-4D97-AF65-F5344CB8AC3E}">
        <p14:creationId xmlns:p14="http://schemas.microsoft.com/office/powerpoint/2010/main" val="295424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Leesvaardigheidstraining ≠ examentraining</a:t>
            </a:r>
            <a:endParaRPr lang="nl-NL" dirty="0"/>
          </a:p>
        </p:txBody>
      </p:sp>
      <p:sp>
        <p:nvSpPr>
          <p:cNvPr id="3" name="Ondertitel 2"/>
          <p:cNvSpPr>
            <a:spLocks noGrp="1"/>
          </p:cNvSpPr>
          <p:nvPr>
            <p:ph type="subTitle" idx="1"/>
          </p:nvPr>
        </p:nvSpPr>
        <p:spPr/>
        <p:txBody>
          <a:bodyPr/>
          <a:lstStyle/>
          <a:p>
            <a:r>
              <a:rPr lang="nl-NL" dirty="0" smtClean="0"/>
              <a:t>Goede leesvaardigheid is trouwens van groot belang!</a:t>
            </a:r>
            <a:endParaRPr lang="nl-NL" dirty="0"/>
          </a:p>
        </p:txBody>
      </p:sp>
    </p:spTree>
    <p:extLst>
      <p:ext uri="{BB962C8B-B14F-4D97-AF65-F5344CB8AC3E}">
        <p14:creationId xmlns:p14="http://schemas.microsoft.com/office/powerpoint/2010/main" val="2335584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Invulvraag (vervolg)</a:t>
            </a:r>
            <a:endParaRPr lang="nl-NL" dirty="0"/>
          </a:p>
        </p:txBody>
      </p:sp>
      <p:sp>
        <p:nvSpPr>
          <p:cNvPr id="5" name="Ondertitel 2"/>
          <p:cNvSpPr>
            <a:spLocks noGrp="1"/>
          </p:cNvSpPr>
          <p:nvPr>
            <p:ph type="subTitle" idx="1"/>
          </p:nvPr>
        </p:nvSpPr>
        <p:spPr>
          <a:xfrm>
            <a:off x="611560" y="2448598"/>
            <a:ext cx="7704856" cy="3744416"/>
          </a:xfrm>
        </p:spPr>
        <p:txBody>
          <a:bodyPr>
            <a:normAutofit/>
          </a:bodyPr>
          <a:lstStyle/>
          <a:p>
            <a:pPr marL="285750" indent="-285750" algn="l">
              <a:buFont typeface="Arial" pitchFamily="34" charset="0"/>
              <a:buChar char="•"/>
            </a:pPr>
            <a:r>
              <a:rPr lang="nl-NL" sz="2000" dirty="0" smtClean="0"/>
              <a:t>Let heel goed op de signaalwoorden die je tegenkomt en waar deze staan in relatie tot het gat in de tekst. Voorbeeld: Als het woord ‘</a:t>
            </a:r>
            <a:r>
              <a:rPr lang="nl-NL" sz="2000" dirty="0" err="1" smtClean="0"/>
              <a:t>so</a:t>
            </a:r>
            <a:r>
              <a:rPr lang="nl-NL" sz="2000" dirty="0" smtClean="0"/>
              <a:t>’ vóór het gat staat dan moet het gat een gevolg bevatten; staat het woord ‘</a:t>
            </a:r>
            <a:r>
              <a:rPr lang="nl-NL" sz="2000" dirty="0" err="1" smtClean="0"/>
              <a:t>so</a:t>
            </a:r>
            <a:r>
              <a:rPr lang="nl-NL" sz="2000" dirty="0" smtClean="0"/>
              <a:t>’ na het gat dan moet het gat een reden bevatten.</a:t>
            </a:r>
          </a:p>
          <a:p>
            <a:pPr marL="742950" lvl="1" indent="-285750" algn="l">
              <a:buFont typeface="Arial" pitchFamily="34" charset="0"/>
              <a:buChar char="•"/>
            </a:pPr>
            <a:r>
              <a:rPr lang="nl-NL" sz="1600" dirty="0" smtClean="0"/>
              <a:t>Jack was  </a:t>
            </a:r>
            <a:r>
              <a:rPr lang="nl-NL" sz="1600" dirty="0" err="1" smtClean="0"/>
              <a:t>ill</a:t>
            </a:r>
            <a:r>
              <a:rPr lang="nl-NL" sz="1600" dirty="0" smtClean="0"/>
              <a:t> </a:t>
            </a:r>
            <a:r>
              <a:rPr lang="nl-NL" sz="1600" dirty="0" err="1" smtClean="0"/>
              <a:t>so</a:t>
            </a:r>
            <a:r>
              <a:rPr lang="nl-NL" sz="1600" dirty="0" smtClean="0"/>
              <a:t> ________________. </a:t>
            </a:r>
          </a:p>
          <a:p>
            <a:pPr marL="742950" lvl="1" indent="-285750" algn="l">
              <a:buFont typeface="Arial" pitchFamily="34" charset="0"/>
              <a:buChar char="•"/>
            </a:pPr>
            <a:r>
              <a:rPr lang="nl-NL" sz="1600" dirty="0" smtClean="0"/>
              <a:t>______________</a:t>
            </a:r>
            <a:r>
              <a:rPr lang="nl-NL" sz="1600" dirty="0" err="1" smtClean="0"/>
              <a:t>so</a:t>
            </a:r>
            <a:r>
              <a:rPr lang="nl-NL" sz="1600" dirty="0" smtClean="0"/>
              <a:t> he </a:t>
            </a:r>
            <a:r>
              <a:rPr lang="nl-NL" sz="1600" dirty="0" err="1" smtClean="0"/>
              <a:t>couldn’t</a:t>
            </a:r>
            <a:r>
              <a:rPr lang="nl-NL" sz="1600" dirty="0" smtClean="0"/>
              <a:t> </a:t>
            </a:r>
            <a:r>
              <a:rPr lang="nl-NL" sz="1600" dirty="0" err="1" smtClean="0"/>
              <a:t>come</a:t>
            </a:r>
            <a:r>
              <a:rPr lang="nl-NL" sz="1600" dirty="0" smtClean="0"/>
              <a:t> </a:t>
            </a:r>
            <a:r>
              <a:rPr lang="nl-NL" sz="1600" dirty="0" err="1" smtClean="0"/>
              <a:t>to</a:t>
            </a:r>
            <a:r>
              <a:rPr lang="nl-NL" sz="1600" dirty="0" smtClean="0"/>
              <a:t> </a:t>
            </a:r>
            <a:r>
              <a:rPr lang="nl-NL" sz="1600" dirty="0" err="1" smtClean="0"/>
              <a:t>work</a:t>
            </a:r>
            <a:r>
              <a:rPr lang="nl-NL" sz="1600" dirty="0" smtClean="0"/>
              <a:t>.</a:t>
            </a:r>
          </a:p>
          <a:p>
            <a:pPr marL="285750" indent="-285750" algn="l">
              <a:buFont typeface="Arial" pitchFamily="34" charset="0"/>
              <a:buChar char="•"/>
            </a:pPr>
            <a:r>
              <a:rPr lang="nl-NL" sz="2000" dirty="0" smtClean="0"/>
              <a:t>Andere signaalwoorden:</a:t>
            </a:r>
          </a:p>
          <a:p>
            <a:pPr marL="742950" lvl="1" indent="-285750" algn="l">
              <a:buFont typeface="Arial" pitchFamily="34" charset="0"/>
              <a:buChar char="•"/>
            </a:pPr>
            <a:r>
              <a:rPr lang="nl-NL" sz="1600" dirty="0" smtClean="0"/>
              <a:t>Dus</a:t>
            </a:r>
          </a:p>
          <a:p>
            <a:pPr marL="742950" lvl="1" indent="-285750" algn="l">
              <a:buFont typeface="Arial" pitchFamily="34" charset="0"/>
              <a:buChar char="•"/>
            </a:pPr>
            <a:r>
              <a:rPr lang="nl-NL" sz="1600" dirty="0" smtClean="0"/>
              <a:t>Zoals</a:t>
            </a:r>
          </a:p>
          <a:p>
            <a:pPr marL="742950" lvl="1" indent="-285750" algn="l">
              <a:buFont typeface="Arial" pitchFamily="34" charset="0"/>
              <a:buChar char="•"/>
            </a:pPr>
            <a:r>
              <a:rPr lang="nl-NL" sz="1600" dirty="0" smtClean="0"/>
              <a:t>Maar</a:t>
            </a:r>
          </a:p>
          <a:p>
            <a:pPr marL="742950" lvl="1" indent="-285750" algn="l">
              <a:buFont typeface="Arial" pitchFamily="34" charset="0"/>
              <a:buChar char="•"/>
            </a:pPr>
            <a:r>
              <a:rPr lang="nl-NL" sz="1600" dirty="0" smtClean="0"/>
              <a:t>:</a:t>
            </a:r>
          </a:p>
          <a:p>
            <a:pPr marL="742950" lvl="1" indent="-285750" algn="l">
              <a:buFont typeface="Arial" pitchFamily="34" charset="0"/>
              <a:buChar char="•"/>
            </a:pPr>
            <a:r>
              <a:rPr lang="nl-NL" sz="1600" dirty="0" err="1" smtClean="0"/>
              <a:t>Etc</a:t>
            </a:r>
            <a:r>
              <a:rPr lang="nl-NL" sz="1600" dirty="0" smtClean="0"/>
              <a:t> (zie de lijst met signaalwoorden op </a:t>
            </a:r>
            <a:r>
              <a:rPr lang="nl-NL" sz="1600" dirty="0" smtClean="0">
                <a:hlinkClick r:id="rId2"/>
              </a:rPr>
              <a:t>www.kerngroepengels.nl</a:t>
            </a:r>
            <a:r>
              <a:rPr lang="nl-NL" sz="1600" dirty="0" smtClean="0"/>
              <a:t> </a:t>
            </a:r>
            <a:r>
              <a:rPr lang="nl-NL" sz="1600" dirty="0" smtClean="0">
                <a:sym typeface="Wingdings" pitchFamily="2" charset="2"/>
              </a:rPr>
              <a:t> Materialen</a:t>
            </a:r>
            <a:endParaRPr lang="nl-NL" sz="1600" dirty="0"/>
          </a:p>
          <a:p>
            <a:pPr lvl="1" algn="l"/>
            <a:endParaRPr lang="nl-NL" sz="1600" dirty="0" smtClean="0"/>
          </a:p>
        </p:txBody>
      </p:sp>
    </p:spTree>
    <p:extLst>
      <p:ext uri="{BB962C8B-B14F-4D97-AF65-F5344CB8AC3E}">
        <p14:creationId xmlns:p14="http://schemas.microsoft.com/office/powerpoint/2010/main" val="478473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4"/>
            <a:ext cx="7772400" cy="1470025"/>
          </a:xfrm>
        </p:spPr>
        <p:txBody>
          <a:bodyPr/>
          <a:lstStyle/>
          <a:p>
            <a:r>
              <a:rPr lang="nl-NL" dirty="0" smtClean="0"/>
              <a:t>Invulvraag</a:t>
            </a:r>
            <a:endParaRPr lang="nl-NL" dirty="0"/>
          </a:p>
        </p:txBody>
      </p:sp>
      <p:pic>
        <p:nvPicPr>
          <p:cNvPr id="4" name="Afbeelding 3"/>
          <p:cNvPicPr>
            <a:picLocks noChangeAspect="1"/>
          </p:cNvPicPr>
          <p:nvPr/>
        </p:nvPicPr>
        <p:blipFill>
          <a:blip r:embed="rId2"/>
          <a:stretch>
            <a:fillRect/>
          </a:stretch>
        </p:blipFill>
        <p:spPr>
          <a:xfrm>
            <a:off x="323528" y="1700808"/>
            <a:ext cx="5688632" cy="1034297"/>
          </a:xfrm>
          <a:prstGeom prst="rect">
            <a:avLst/>
          </a:prstGeom>
        </p:spPr>
      </p:pic>
      <p:pic>
        <p:nvPicPr>
          <p:cNvPr id="5" name="Afbeelding 4"/>
          <p:cNvPicPr>
            <a:picLocks noChangeAspect="1"/>
          </p:cNvPicPr>
          <p:nvPr/>
        </p:nvPicPr>
        <p:blipFill>
          <a:blip r:embed="rId3"/>
          <a:stretch>
            <a:fillRect/>
          </a:stretch>
        </p:blipFill>
        <p:spPr>
          <a:xfrm>
            <a:off x="539552" y="2996952"/>
            <a:ext cx="4455052" cy="1224136"/>
          </a:xfrm>
          <a:prstGeom prst="rect">
            <a:avLst/>
          </a:prstGeom>
        </p:spPr>
      </p:pic>
      <p:sp>
        <p:nvSpPr>
          <p:cNvPr id="6" name="Tekstvak 5"/>
          <p:cNvSpPr txBox="1"/>
          <p:nvPr/>
        </p:nvSpPr>
        <p:spPr>
          <a:xfrm>
            <a:off x="5076056" y="2735105"/>
            <a:ext cx="3528392" cy="1384995"/>
          </a:xfrm>
          <a:prstGeom prst="rect">
            <a:avLst/>
          </a:prstGeom>
          <a:noFill/>
        </p:spPr>
        <p:txBody>
          <a:bodyPr wrap="square" rtlCol="0">
            <a:spAutoFit/>
          </a:bodyPr>
          <a:lstStyle/>
          <a:p>
            <a:pPr marL="285750" indent="-285750">
              <a:buFontTx/>
              <a:buChar char="-"/>
            </a:pPr>
            <a:r>
              <a:rPr lang="nl-NL" sz="1400" dirty="0" smtClean="0"/>
              <a:t>Vertaal eerst de antwoorden.</a:t>
            </a:r>
          </a:p>
          <a:p>
            <a:pPr marL="285750" indent="-285750">
              <a:buFontTx/>
              <a:buChar char="-"/>
            </a:pPr>
            <a:r>
              <a:rPr lang="nl-NL" sz="1400" dirty="0" smtClean="0"/>
              <a:t>A. bijna een misdrijf</a:t>
            </a:r>
            <a:br>
              <a:rPr lang="nl-NL" sz="1400" dirty="0" smtClean="0"/>
            </a:br>
            <a:r>
              <a:rPr lang="nl-NL" sz="1400" dirty="0" smtClean="0"/>
              <a:t>B. nauwelijks te adviseren</a:t>
            </a:r>
            <a:br>
              <a:rPr lang="nl-NL" sz="1400" dirty="0" smtClean="0"/>
            </a:br>
            <a:r>
              <a:rPr lang="nl-NL" sz="1400" dirty="0" smtClean="0"/>
              <a:t>C. bijna onmogelijk</a:t>
            </a:r>
            <a:br>
              <a:rPr lang="nl-NL" sz="1400" dirty="0" smtClean="0"/>
            </a:br>
            <a:r>
              <a:rPr lang="nl-NL" sz="1400" dirty="0" smtClean="0"/>
              <a:t>D. best simpel</a:t>
            </a:r>
          </a:p>
          <a:p>
            <a:pPr marL="285750" indent="-285750">
              <a:buFontTx/>
              <a:buChar char="-"/>
            </a:pPr>
            <a:endParaRPr lang="nl-NL" sz="1400" dirty="0"/>
          </a:p>
        </p:txBody>
      </p:sp>
      <p:sp>
        <p:nvSpPr>
          <p:cNvPr id="7" name="Tekstvak 6"/>
          <p:cNvSpPr txBox="1"/>
          <p:nvPr/>
        </p:nvSpPr>
        <p:spPr>
          <a:xfrm>
            <a:off x="2915816" y="3933056"/>
            <a:ext cx="5472608" cy="2462213"/>
          </a:xfrm>
          <a:prstGeom prst="rect">
            <a:avLst/>
          </a:prstGeom>
          <a:noFill/>
        </p:spPr>
        <p:txBody>
          <a:bodyPr wrap="square" rtlCol="0">
            <a:spAutoFit/>
          </a:bodyPr>
          <a:lstStyle/>
          <a:p>
            <a:pPr marL="285750" indent="-285750">
              <a:buFontTx/>
              <a:buChar char="-"/>
            </a:pPr>
            <a:r>
              <a:rPr lang="nl-NL" sz="1400" dirty="0"/>
              <a:t>Let erop dat C en D een tegenstelling vormen. </a:t>
            </a:r>
          </a:p>
          <a:p>
            <a:pPr marL="285750" indent="-285750">
              <a:buFontTx/>
              <a:buChar char="-"/>
            </a:pPr>
            <a:r>
              <a:rPr lang="nl-NL" sz="1400" dirty="0"/>
              <a:t>Bekijk de signaalwoorden. Na het ‘gat’ komt het woord ‘omdat’. Dat betekent dus </a:t>
            </a:r>
            <a:r>
              <a:rPr lang="nl-NL" sz="1400" dirty="0" smtClean="0"/>
              <a:t>dat het stukje na ‘</a:t>
            </a:r>
            <a:r>
              <a:rPr lang="nl-NL" sz="1400" dirty="0" err="1" smtClean="0"/>
              <a:t>because</a:t>
            </a:r>
            <a:r>
              <a:rPr lang="nl-NL" sz="1400" dirty="0" smtClean="0"/>
              <a:t>’ een reden geeft voor het gedeelte van de zin met het gat erin. Na ‘</a:t>
            </a:r>
            <a:r>
              <a:rPr lang="nl-NL" sz="1400" dirty="0" err="1" smtClean="0"/>
              <a:t>because</a:t>
            </a:r>
            <a:r>
              <a:rPr lang="nl-NL" sz="1400" dirty="0" smtClean="0"/>
              <a:t>’ staat er: ze zijn zo wijd verbreid. Waar kan dat een reden voor zijn?</a:t>
            </a:r>
            <a:endParaRPr lang="nl-NL" sz="1400" dirty="0"/>
          </a:p>
          <a:p>
            <a:pPr marL="285750" indent="-285750">
              <a:buFontTx/>
              <a:buChar char="-"/>
            </a:pPr>
            <a:r>
              <a:rPr lang="nl-NL" sz="1400" dirty="0"/>
              <a:t>Direct na het gat staat ‘om de mieren uit te roeien’. Wat kun je nu hier invullen zodat dit stukje logisch klopt met het deel na </a:t>
            </a:r>
            <a:r>
              <a:rPr lang="nl-NL" sz="1400" dirty="0" smtClean="0"/>
              <a:t>‘</a:t>
            </a:r>
            <a:r>
              <a:rPr lang="nl-NL" sz="1400" dirty="0" err="1" smtClean="0"/>
              <a:t>because</a:t>
            </a:r>
            <a:r>
              <a:rPr lang="nl-NL" sz="1400" dirty="0" smtClean="0"/>
              <a:t>’?</a:t>
            </a:r>
            <a:endParaRPr lang="nl-NL" sz="1400" dirty="0"/>
          </a:p>
          <a:p>
            <a:pPr marL="285750" indent="-285750">
              <a:buFontTx/>
              <a:buChar char="-"/>
            </a:pPr>
            <a:r>
              <a:rPr lang="nl-NL" sz="1400" dirty="0"/>
              <a:t>Antwoord C. Het is bijna onmogelijk de mieren uit te roeien omdat ze zo wijd verbreid zijn! En inderdaad, het was één van de twee antwoorden die tegengesteld waren.</a:t>
            </a:r>
          </a:p>
          <a:p>
            <a:endParaRPr lang="nl-NL" sz="1400" dirty="0"/>
          </a:p>
        </p:txBody>
      </p:sp>
    </p:spTree>
    <p:extLst>
      <p:ext uri="{BB962C8B-B14F-4D97-AF65-F5344CB8AC3E}">
        <p14:creationId xmlns:p14="http://schemas.microsoft.com/office/powerpoint/2010/main" val="1438329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Invulvraag (vervolg)</a:t>
            </a:r>
            <a:endParaRPr lang="nl-NL" dirty="0"/>
          </a:p>
        </p:txBody>
      </p:sp>
      <p:sp>
        <p:nvSpPr>
          <p:cNvPr id="6" name="Ondertitel 2"/>
          <p:cNvSpPr>
            <a:spLocks noGrp="1"/>
          </p:cNvSpPr>
          <p:nvPr>
            <p:ph type="subTitle" idx="1"/>
          </p:nvPr>
        </p:nvSpPr>
        <p:spPr>
          <a:xfrm>
            <a:off x="611560" y="2448598"/>
            <a:ext cx="7704856" cy="3744416"/>
          </a:xfrm>
        </p:spPr>
        <p:txBody>
          <a:bodyPr>
            <a:normAutofit/>
          </a:bodyPr>
          <a:lstStyle/>
          <a:p>
            <a:pPr marL="285750" indent="-285750" algn="l">
              <a:buFont typeface="Arial" pitchFamily="34" charset="0"/>
              <a:buChar char="•"/>
            </a:pPr>
            <a:r>
              <a:rPr lang="nl-NL" sz="2000" dirty="0" smtClean="0"/>
              <a:t>Let op de relatie tussen de verschillende antwoorden. Antwoorden met een positieve of negatieve strekking kun je vaak deels al beantwoorden aan de hand van de strekking van de tekst.  Zitten er tegenstellingen tussen de antwoorden (bijvoorbeeld dik of dun) dan is meestal één van deze twee antwoorden correct; de andere twee vallen af.</a:t>
            </a:r>
            <a:endParaRPr lang="nl-NL" sz="1000" dirty="0"/>
          </a:p>
          <a:p>
            <a:pPr lvl="1" algn="l"/>
            <a:endParaRPr lang="nl-NL" sz="1600" dirty="0" smtClean="0"/>
          </a:p>
        </p:txBody>
      </p:sp>
    </p:spTree>
    <p:extLst>
      <p:ext uri="{BB962C8B-B14F-4D97-AF65-F5344CB8AC3E}">
        <p14:creationId xmlns:p14="http://schemas.microsoft.com/office/powerpoint/2010/main" val="351209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Gokken</a:t>
            </a:r>
            <a:endParaRPr lang="nl-NL" dirty="0"/>
          </a:p>
        </p:txBody>
      </p:sp>
      <p:sp>
        <p:nvSpPr>
          <p:cNvPr id="5" name="Ondertitel 2"/>
          <p:cNvSpPr>
            <a:spLocks noGrp="1"/>
          </p:cNvSpPr>
          <p:nvPr>
            <p:ph type="subTitle" idx="1"/>
          </p:nvPr>
        </p:nvSpPr>
        <p:spPr>
          <a:xfrm>
            <a:off x="611560" y="2448598"/>
            <a:ext cx="7704856" cy="3744416"/>
          </a:xfrm>
        </p:spPr>
        <p:txBody>
          <a:bodyPr>
            <a:normAutofit/>
          </a:bodyPr>
          <a:lstStyle/>
          <a:p>
            <a:pPr lvl="1" algn="l"/>
            <a:r>
              <a:rPr lang="nl-NL" sz="1600" dirty="0" smtClean="0"/>
              <a:t>Als je echt onmogelijk tot een goed antwoord kunt komen dan moet je gokken. Als je moet gokken is het verstandig om dit op de volgende manier te doen:</a:t>
            </a:r>
            <a:br>
              <a:rPr lang="nl-NL" sz="1600" dirty="0" smtClean="0"/>
            </a:br>
            <a:endParaRPr lang="nl-NL" sz="1600" dirty="0" smtClean="0"/>
          </a:p>
          <a:p>
            <a:pPr marL="800100" lvl="1" indent="-342900" algn="l">
              <a:buAutoNum type="arabicPeriod"/>
            </a:pPr>
            <a:r>
              <a:rPr lang="nl-NL" sz="1600" dirty="0" smtClean="0"/>
              <a:t>Streep (indien mogelijk) één of meerdere onzin-antwoorden weg.</a:t>
            </a:r>
          </a:p>
          <a:p>
            <a:pPr marL="800100" lvl="1" indent="-342900" algn="l">
              <a:buAutoNum type="arabicPeriod"/>
            </a:pPr>
            <a:r>
              <a:rPr lang="nl-NL" sz="1600" dirty="0" smtClean="0"/>
              <a:t>Kies van de overgebleven antwoorden het langste antwoord.</a:t>
            </a:r>
          </a:p>
          <a:p>
            <a:pPr marL="800100" lvl="1" indent="-342900" algn="l">
              <a:buAutoNum type="arabicPeriod"/>
            </a:pPr>
            <a:r>
              <a:rPr lang="nl-NL" sz="1600" dirty="0" smtClean="0"/>
              <a:t>Bij even lange antwoorden kies je altijd ‘B’.</a:t>
            </a:r>
          </a:p>
        </p:txBody>
      </p:sp>
    </p:spTree>
    <p:extLst>
      <p:ext uri="{BB962C8B-B14F-4D97-AF65-F5344CB8AC3E}">
        <p14:creationId xmlns:p14="http://schemas.microsoft.com/office/powerpoint/2010/main" val="331420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6565"/>
            <a:ext cx="7772400" cy="1470025"/>
          </a:xfrm>
        </p:spPr>
        <p:txBody>
          <a:bodyPr/>
          <a:lstStyle/>
          <a:p>
            <a:r>
              <a:rPr lang="nl-NL" dirty="0" smtClean="0"/>
              <a:t>Samenvattend</a:t>
            </a:r>
            <a:endParaRPr lang="nl-NL" dirty="0"/>
          </a:p>
        </p:txBody>
      </p:sp>
      <p:sp>
        <p:nvSpPr>
          <p:cNvPr id="5" name="Ondertitel 2"/>
          <p:cNvSpPr>
            <a:spLocks noGrp="1"/>
          </p:cNvSpPr>
          <p:nvPr>
            <p:ph type="subTitle" idx="1"/>
          </p:nvPr>
        </p:nvSpPr>
        <p:spPr>
          <a:xfrm>
            <a:off x="611560" y="2448598"/>
            <a:ext cx="7704856" cy="3744416"/>
          </a:xfrm>
        </p:spPr>
        <p:txBody>
          <a:bodyPr>
            <a:normAutofit/>
          </a:bodyPr>
          <a:lstStyle/>
          <a:p>
            <a:pPr marL="285750" indent="-285750" algn="l">
              <a:buFont typeface="Arial" pitchFamily="34" charset="0"/>
              <a:buChar char="•"/>
            </a:pPr>
            <a:r>
              <a:rPr lang="nl-NL" sz="2000" dirty="0" smtClean="0"/>
              <a:t>Bepaal de Grote Lijn!!! Hou helder voor ogen wat het onderwerp van de tekst is.</a:t>
            </a:r>
          </a:p>
          <a:p>
            <a:pPr marL="285750" indent="-285750" algn="l">
              <a:buFont typeface="Arial" pitchFamily="34" charset="0"/>
              <a:buChar char="•"/>
            </a:pPr>
            <a:r>
              <a:rPr lang="nl-NL" sz="2000" dirty="0" smtClean="0"/>
              <a:t>Bepaal wat voor soort vraag er wordt gesteld en pas je strategie hierop aan.</a:t>
            </a:r>
          </a:p>
          <a:p>
            <a:pPr marL="285750" indent="-285750" algn="l">
              <a:buFont typeface="Arial" pitchFamily="34" charset="0"/>
              <a:buChar char="•"/>
            </a:pPr>
            <a:r>
              <a:rPr lang="nl-NL" sz="2000" dirty="0" smtClean="0"/>
              <a:t>Bepaal welk deel van de tekst (helemaal / alinea) je moet lezen en hoe je dit moet lezen (intensief / globaal)</a:t>
            </a:r>
          </a:p>
          <a:p>
            <a:pPr marL="285750" indent="-285750" algn="l">
              <a:buFont typeface="Arial" pitchFamily="34" charset="0"/>
              <a:buChar char="•"/>
            </a:pPr>
            <a:r>
              <a:rPr lang="nl-NL" sz="2000" dirty="0" smtClean="0"/>
              <a:t>Gebruik je woordenboek zo weinig mogelijk.</a:t>
            </a:r>
          </a:p>
          <a:p>
            <a:pPr marL="285750" indent="-285750" algn="l">
              <a:buFont typeface="Arial" pitchFamily="34" charset="0"/>
              <a:buChar char="•"/>
            </a:pPr>
            <a:r>
              <a:rPr lang="nl-NL" sz="2000" dirty="0" smtClean="0"/>
              <a:t>Gok verstandig…</a:t>
            </a:r>
          </a:p>
          <a:p>
            <a:pPr marL="285750" indent="-285750" algn="l">
              <a:buFont typeface="Arial" pitchFamily="34" charset="0"/>
              <a:buChar char="•"/>
            </a:pPr>
            <a:endParaRPr lang="nl-NL" sz="1000" dirty="0"/>
          </a:p>
          <a:p>
            <a:pPr lvl="1" algn="l"/>
            <a:endParaRPr lang="nl-NL" sz="1600" dirty="0" smtClean="0"/>
          </a:p>
        </p:txBody>
      </p:sp>
    </p:spTree>
    <p:extLst>
      <p:ext uri="{BB962C8B-B14F-4D97-AF65-F5344CB8AC3E}">
        <p14:creationId xmlns:p14="http://schemas.microsoft.com/office/powerpoint/2010/main" val="75606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196752"/>
            <a:ext cx="7772400" cy="1470025"/>
          </a:xfrm>
        </p:spPr>
        <p:txBody>
          <a:bodyPr/>
          <a:lstStyle/>
          <a:p>
            <a:r>
              <a:rPr lang="nl-NL" dirty="0" smtClean="0"/>
              <a:t>Verband leesvaardigheid en examens</a:t>
            </a:r>
            <a:endParaRPr lang="nl-NL" dirty="0"/>
          </a:p>
        </p:txBody>
      </p:sp>
      <p:sp>
        <p:nvSpPr>
          <p:cNvPr id="3" name="Ondertitel 2"/>
          <p:cNvSpPr>
            <a:spLocks noGrp="1"/>
          </p:cNvSpPr>
          <p:nvPr>
            <p:ph type="subTitle" idx="1"/>
          </p:nvPr>
        </p:nvSpPr>
        <p:spPr>
          <a:xfrm>
            <a:off x="755576" y="2780928"/>
            <a:ext cx="7632848" cy="3384376"/>
          </a:xfrm>
        </p:spPr>
        <p:txBody>
          <a:bodyPr>
            <a:normAutofit/>
          </a:bodyPr>
          <a:lstStyle/>
          <a:p>
            <a:pPr marL="285750" indent="-285750" algn="l">
              <a:buFont typeface="Arial" pitchFamily="34" charset="0"/>
              <a:buChar char="•"/>
            </a:pPr>
            <a:r>
              <a:rPr lang="nl-NL" sz="1800" dirty="0" smtClean="0"/>
              <a:t>Een goede leesvaardigheid is van groot belang voor het maken van de examens MAAR het oefenen van examens is geen goede leesvaardigheidstraining.</a:t>
            </a:r>
          </a:p>
          <a:p>
            <a:pPr marL="285750" indent="-285750" algn="l">
              <a:buFont typeface="Arial" pitchFamily="34" charset="0"/>
              <a:buChar char="•"/>
            </a:pPr>
            <a:r>
              <a:rPr lang="nl-NL" sz="1800" dirty="0" smtClean="0"/>
              <a:t>Oude examens oefenen als leesvaardigheidstraining doet geen recht aan de verschillende typen lezers in de klas.</a:t>
            </a:r>
          </a:p>
          <a:p>
            <a:pPr algn="l"/>
            <a:endParaRPr lang="nl-NL" sz="1800" dirty="0"/>
          </a:p>
          <a:p>
            <a:pPr algn="l"/>
            <a:endParaRPr lang="nl-NL" sz="1800" dirty="0" smtClean="0"/>
          </a:p>
          <a:p>
            <a:pPr algn="l"/>
            <a:r>
              <a:rPr lang="nl-NL" sz="1800" dirty="0" smtClean="0"/>
              <a:t>“Het oefenen met examenteksten gaat ten koste van de tijd die je ook aan het vergroten van leesvaardigheid zou kunnen besteden.”</a:t>
            </a:r>
            <a:br>
              <a:rPr lang="nl-NL" sz="1800" dirty="0" smtClean="0"/>
            </a:br>
            <a:r>
              <a:rPr lang="nl-NL" sz="1800" dirty="0" smtClean="0"/>
              <a:t/>
            </a:r>
            <a:br>
              <a:rPr lang="nl-NL" sz="1800" dirty="0" smtClean="0"/>
            </a:br>
            <a:r>
              <a:rPr lang="nl-NL" sz="1800" dirty="0" smtClean="0"/>
              <a:t>					Gerard </a:t>
            </a:r>
            <a:r>
              <a:rPr lang="nl-NL" sz="1800" dirty="0" err="1" smtClean="0"/>
              <a:t>Westhoff</a:t>
            </a:r>
            <a:endParaRPr lang="nl-NL" sz="1800" dirty="0"/>
          </a:p>
        </p:txBody>
      </p:sp>
    </p:spTree>
    <p:extLst>
      <p:ext uri="{BB962C8B-B14F-4D97-AF65-F5344CB8AC3E}">
        <p14:creationId xmlns:p14="http://schemas.microsoft.com/office/powerpoint/2010/main" val="240489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470025"/>
          </a:xfrm>
        </p:spPr>
        <p:txBody>
          <a:bodyPr/>
          <a:lstStyle/>
          <a:p>
            <a:r>
              <a:rPr lang="nl-NL" dirty="0" smtClean="0"/>
              <a:t>Examenstrategieën</a:t>
            </a:r>
            <a:endParaRPr lang="nl-NL" dirty="0"/>
          </a:p>
        </p:txBody>
      </p:sp>
      <p:sp>
        <p:nvSpPr>
          <p:cNvPr id="3" name="Ondertitel 2"/>
          <p:cNvSpPr>
            <a:spLocks noGrp="1"/>
          </p:cNvSpPr>
          <p:nvPr>
            <p:ph type="subTitle" idx="1"/>
          </p:nvPr>
        </p:nvSpPr>
        <p:spPr>
          <a:xfrm>
            <a:off x="611560" y="2276872"/>
            <a:ext cx="7704856" cy="3888432"/>
          </a:xfrm>
        </p:spPr>
        <p:txBody>
          <a:bodyPr>
            <a:normAutofit/>
          </a:bodyPr>
          <a:lstStyle/>
          <a:p>
            <a:pPr algn="l"/>
            <a:r>
              <a:rPr lang="nl-NL" sz="1800" dirty="0" smtClean="0"/>
              <a:t>Het volgende stappenplan biedt een overzicht van de verschillende strategieën die voor het goed maken van een examen van belang zijn. De verschillende items worden hierna uitgewerkt:</a:t>
            </a:r>
            <a:br>
              <a:rPr lang="nl-NL" sz="1800" dirty="0" smtClean="0"/>
            </a:br>
            <a:endParaRPr lang="nl-NL" sz="1800" dirty="0" smtClean="0"/>
          </a:p>
          <a:p>
            <a:pPr marL="342900" indent="-342900" algn="l">
              <a:buAutoNum type="arabicPeriod"/>
            </a:pPr>
            <a:r>
              <a:rPr lang="nl-NL" sz="1800" dirty="0" smtClean="0"/>
              <a:t>Bepaal de Grote Lijn</a:t>
            </a:r>
          </a:p>
          <a:p>
            <a:pPr marL="342900" indent="-342900" algn="l">
              <a:buAutoNum type="arabicPeriod"/>
            </a:pPr>
            <a:r>
              <a:rPr lang="nl-NL" sz="1800" dirty="0" smtClean="0"/>
              <a:t>Bepaal het soort vraag</a:t>
            </a:r>
          </a:p>
          <a:p>
            <a:pPr marL="800100" lvl="1" indent="-342900" algn="l">
              <a:buAutoNum type="arabicPeriod"/>
            </a:pPr>
            <a:r>
              <a:rPr lang="nl-NL" sz="1400" dirty="0" smtClean="0"/>
              <a:t>Scan vraag</a:t>
            </a:r>
          </a:p>
          <a:p>
            <a:pPr marL="800100" lvl="1" indent="-342900" algn="l">
              <a:buAutoNum type="arabicPeriod"/>
            </a:pPr>
            <a:r>
              <a:rPr lang="nl-NL" sz="1400" dirty="0" smtClean="0"/>
              <a:t>Meerkeuze vraag</a:t>
            </a:r>
          </a:p>
          <a:p>
            <a:pPr marL="800100" lvl="1" indent="-342900" algn="l">
              <a:buAutoNum type="arabicPeriod"/>
            </a:pPr>
            <a:r>
              <a:rPr lang="nl-NL" sz="1400" dirty="0" smtClean="0"/>
              <a:t>Structuur vraag</a:t>
            </a:r>
          </a:p>
          <a:p>
            <a:pPr marL="800100" lvl="1" indent="-342900" algn="l">
              <a:buAutoNum type="arabicPeriod"/>
            </a:pPr>
            <a:r>
              <a:rPr lang="nl-NL" sz="1400" dirty="0" smtClean="0"/>
              <a:t>Bewering / stelling</a:t>
            </a:r>
          </a:p>
          <a:p>
            <a:pPr marL="800100" lvl="1" indent="-342900" algn="l">
              <a:buAutoNum type="arabicPeriod"/>
            </a:pPr>
            <a:r>
              <a:rPr lang="nl-NL" sz="1400" dirty="0" smtClean="0"/>
              <a:t>Gatentekst</a:t>
            </a:r>
            <a:br>
              <a:rPr lang="nl-NL" sz="1400" dirty="0" smtClean="0"/>
            </a:br>
            <a:endParaRPr lang="nl-NL" sz="1400" dirty="0" smtClean="0"/>
          </a:p>
          <a:p>
            <a:pPr marL="342900" indent="-342900" algn="l">
              <a:buAutoNum type="arabicPeriod"/>
            </a:pPr>
            <a:r>
              <a:rPr lang="nl-NL" sz="1800" dirty="0" smtClean="0"/>
              <a:t>Kom tot het goede antwoord</a:t>
            </a:r>
          </a:p>
          <a:p>
            <a:pPr marL="800100" lvl="1" indent="-342900" algn="l">
              <a:buAutoNum type="arabicPeriod"/>
            </a:pPr>
            <a:endParaRPr lang="nl-NL" sz="1400" dirty="0" smtClean="0"/>
          </a:p>
          <a:p>
            <a:pPr algn="l"/>
            <a:endParaRPr lang="nl-NL" sz="1800" dirty="0"/>
          </a:p>
        </p:txBody>
      </p:sp>
    </p:spTree>
    <p:extLst>
      <p:ext uri="{BB962C8B-B14F-4D97-AF65-F5344CB8AC3E}">
        <p14:creationId xmlns:p14="http://schemas.microsoft.com/office/powerpoint/2010/main" val="336623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8720"/>
            <a:ext cx="7772400" cy="1470025"/>
          </a:xfrm>
        </p:spPr>
        <p:txBody>
          <a:bodyPr/>
          <a:lstStyle/>
          <a:p>
            <a:r>
              <a:rPr lang="nl-NL" dirty="0" smtClean="0"/>
              <a:t>Bepaal de Grote Lijn</a:t>
            </a:r>
            <a:endParaRPr lang="nl-NL" dirty="0"/>
          </a:p>
        </p:txBody>
      </p:sp>
      <p:sp>
        <p:nvSpPr>
          <p:cNvPr id="5" name="Ondertitel 2"/>
          <p:cNvSpPr>
            <a:spLocks noGrp="1"/>
          </p:cNvSpPr>
          <p:nvPr>
            <p:ph type="subTitle" idx="1"/>
          </p:nvPr>
        </p:nvSpPr>
        <p:spPr>
          <a:xfrm>
            <a:off x="611560" y="2492896"/>
            <a:ext cx="7704856" cy="3312368"/>
          </a:xfrm>
        </p:spPr>
        <p:txBody>
          <a:bodyPr>
            <a:normAutofit/>
          </a:bodyPr>
          <a:lstStyle/>
          <a:p>
            <a:pPr marL="285750" indent="-285750" algn="l">
              <a:buFont typeface="Arial" pitchFamily="34" charset="0"/>
              <a:buChar char="•"/>
            </a:pPr>
            <a:r>
              <a:rPr lang="nl-NL" sz="2400" dirty="0" smtClean="0"/>
              <a:t>Lees (en vertaal) de titel</a:t>
            </a:r>
          </a:p>
          <a:p>
            <a:pPr marL="285750" indent="-285750" algn="l">
              <a:buFont typeface="Arial" pitchFamily="34" charset="0"/>
              <a:buChar char="•"/>
            </a:pPr>
            <a:r>
              <a:rPr lang="nl-NL" sz="2400" dirty="0" smtClean="0"/>
              <a:t>Kijk naar plaatjes</a:t>
            </a:r>
          </a:p>
          <a:p>
            <a:pPr marL="285750" indent="-285750" algn="l">
              <a:buFont typeface="Arial" pitchFamily="34" charset="0"/>
              <a:buChar char="•"/>
            </a:pPr>
            <a:r>
              <a:rPr lang="nl-NL" sz="2400" dirty="0" smtClean="0"/>
              <a:t>Lees de introductie / ondertitel</a:t>
            </a:r>
          </a:p>
          <a:p>
            <a:pPr marL="285750" indent="-285750" algn="l">
              <a:buFont typeface="Arial" pitchFamily="34" charset="0"/>
              <a:buChar char="•"/>
            </a:pPr>
            <a:r>
              <a:rPr lang="nl-NL" sz="2400" dirty="0" smtClean="0"/>
              <a:t>Bedenk snel wat je van het onderwerp weet. Dit helpt je om je beter in te stellen op de tekst.</a:t>
            </a:r>
          </a:p>
          <a:p>
            <a:pPr marL="285750" indent="-285750" algn="l">
              <a:buFont typeface="Arial" pitchFamily="34" charset="0"/>
              <a:buChar char="•"/>
            </a:pPr>
            <a:r>
              <a:rPr lang="nl-NL" sz="2400" dirty="0" smtClean="0"/>
              <a:t>De Grote Lijn bepalen betekent dat je niet eerst de hele tekst gaat lezen, je leest de tekst aan de hand van de vragen. (Alinea na alinea)</a:t>
            </a:r>
            <a:endParaRPr lang="nl-NL" sz="2400" dirty="0"/>
          </a:p>
        </p:txBody>
      </p:sp>
    </p:spTree>
    <p:extLst>
      <p:ext uri="{BB962C8B-B14F-4D97-AF65-F5344CB8AC3E}">
        <p14:creationId xmlns:p14="http://schemas.microsoft.com/office/powerpoint/2010/main" val="72477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7772400" cy="1470025"/>
          </a:xfrm>
        </p:spPr>
        <p:txBody>
          <a:bodyPr/>
          <a:lstStyle/>
          <a:p>
            <a:r>
              <a:rPr lang="nl-NL" dirty="0" smtClean="0"/>
              <a:t>Bepaal de Grote Lijn</a:t>
            </a:r>
            <a:endParaRPr lang="nl-NL" dirty="0"/>
          </a:p>
        </p:txBody>
      </p:sp>
      <p:pic>
        <p:nvPicPr>
          <p:cNvPr id="4" name="Afbeelding 3"/>
          <p:cNvPicPr>
            <a:picLocks noChangeAspect="1"/>
          </p:cNvPicPr>
          <p:nvPr/>
        </p:nvPicPr>
        <p:blipFill rotWithShape="1">
          <a:blip r:embed="rId2"/>
          <a:srcRect l="13336" t="8535" r="27320" b="3981"/>
          <a:stretch/>
        </p:blipFill>
        <p:spPr>
          <a:xfrm>
            <a:off x="539552" y="1556792"/>
            <a:ext cx="4934780" cy="4546651"/>
          </a:xfrm>
          <a:prstGeom prst="rect">
            <a:avLst/>
          </a:prstGeom>
        </p:spPr>
      </p:pic>
      <p:sp>
        <p:nvSpPr>
          <p:cNvPr id="5" name="Tekstvak 4"/>
          <p:cNvSpPr txBox="1"/>
          <p:nvPr/>
        </p:nvSpPr>
        <p:spPr>
          <a:xfrm>
            <a:off x="5852966" y="1874689"/>
            <a:ext cx="2592288" cy="3785652"/>
          </a:xfrm>
          <a:prstGeom prst="rect">
            <a:avLst/>
          </a:prstGeom>
          <a:noFill/>
        </p:spPr>
        <p:txBody>
          <a:bodyPr wrap="square" rtlCol="0">
            <a:spAutoFit/>
          </a:bodyPr>
          <a:lstStyle/>
          <a:p>
            <a:r>
              <a:rPr lang="nl-NL" sz="1600" dirty="0" smtClean="0"/>
              <a:t>Lees en vertaal de titel. (Dit is lastig omdat er een uitdrukking instaat die je niet letterlijk kunt vertalen.)</a:t>
            </a:r>
          </a:p>
          <a:p>
            <a:endParaRPr lang="nl-NL" sz="1600" dirty="0"/>
          </a:p>
          <a:p>
            <a:r>
              <a:rPr lang="nl-NL" sz="1600" dirty="0" smtClean="0"/>
              <a:t>Lees en vertaal de ondertitel. Dit maakt de titel duidelijk.</a:t>
            </a:r>
          </a:p>
          <a:p>
            <a:endParaRPr lang="nl-NL" sz="1600" dirty="0"/>
          </a:p>
          <a:p>
            <a:r>
              <a:rPr lang="nl-NL" sz="1600" dirty="0" smtClean="0"/>
              <a:t>Kijk naar het plaatje.</a:t>
            </a:r>
          </a:p>
          <a:p>
            <a:endParaRPr lang="nl-NL" sz="1600" dirty="0" smtClean="0"/>
          </a:p>
          <a:p>
            <a:r>
              <a:rPr lang="nl-NL" sz="1600" dirty="0" smtClean="0"/>
              <a:t>Bepaal waar deze tekst over gaat en houd dat in je hoofd tijdens het maken van de vragen!</a:t>
            </a:r>
            <a:endParaRPr lang="nl-NL" sz="1600" dirty="0"/>
          </a:p>
        </p:txBody>
      </p:sp>
      <p:cxnSp>
        <p:nvCxnSpPr>
          <p:cNvPr id="7" name="Rechte verbindingslijn met pijl 6"/>
          <p:cNvCxnSpPr/>
          <p:nvPr/>
        </p:nvCxnSpPr>
        <p:spPr>
          <a:xfrm flipH="1" flipV="1">
            <a:off x="5292080" y="2096240"/>
            <a:ext cx="504056" cy="108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flipV="1">
            <a:off x="2627784" y="2492896"/>
            <a:ext cx="3225182"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3635896" y="4221088"/>
            <a:ext cx="221707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4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683568" y="908720"/>
            <a:ext cx="7772400" cy="1470025"/>
          </a:xfrm>
        </p:spPr>
        <p:txBody>
          <a:bodyPr/>
          <a:lstStyle/>
          <a:p>
            <a:r>
              <a:rPr lang="nl-NL" dirty="0" smtClean="0"/>
              <a:t>Soort vraag: Scan vraag </a:t>
            </a:r>
            <a:r>
              <a:rPr lang="nl-NL" sz="1600" dirty="0" smtClean="0"/>
              <a:t>(m.n. VMBO)</a:t>
            </a:r>
            <a:endParaRPr lang="nl-NL" dirty="0"/>
          </a:p>
        </p:txBody>
      </p:sp>
      <p:sp>
        <p:nvSpPr>
          <p:cNvPr id="6" name="Ondertitel 2"/>
          <p:cNvSpPr>
            <a:spLocks noGrp="1"/>
          </p:cNvSpPr>
          <p:nvPr>
            <p:ph type="subTitle" idx="1"/>
          </p:nvPr>
        </p:nvSpPr>
        <p:spPr>
          <a:xfrm>
            <a:off x="611560" y="2492896"/>
            <a:ext cx="7704856" cy="3312368"/>
          </a:xfrm>
        </p:spPr>
        <p:txBody>
          <a:bodyPr>
            <a:normAutofit/>
          </a:bodyPr>
          <a:lstStyle/>
          <a:p>
            <a:pPr algn="l"/>
            <a:r>
              <a:rPr lang="nl-NL" sz="2400" dirty="0" smtClean="0"/>
              <a:t>Omschrijving: Eén vraag bij veel tekst</a:t>
            </a:r>
          </a:p>
          <a:p>
            <a:pPr algn="l"/>
            <a:endParaRPr lang="nl-NL" sz="2400" dirty="0"/>
          </a:p>
          <a:p>
            <a:pPr algn="l"/>
            <a:r>
              <a:rPr lang="nl-NL" sz="2400" dirty="0" smtClean="0"/>
              <a:t>Aanpak: </a:t>
            </a:r>
          </a:p>
          <a:p>
            <a:pPr marL="342900" indent="-342900" algn="l">
              <a:buFontTx/>
              <a:buChar char="-"/>
            </a:pPr>
            <a:r>
              <a:rPr lang="nl-NL" sz="2400" dirty="0" smtClean="0"/>
              <a:t>Betreft het een recensie: lees de laatste zin</a:t>
            </a:r>
          </a:p>
          <a:p>
            <a:pPr marL="342900" indent="-342900" algn="l">
              <a:buFontTx/>
              <a:buChar char="-"/>
            </a:pPr>
            <a:r>
              <a:rPr lang="nl-NL" sz="2400" dirty="0" smtClean="0"/>
              <a:t>Andere vragen: lees </a:t>
            </a:r>
            <a:r>
              <a:rPr lang="nl-NL" sz="2400" b="1" dirty="0" smtClean="0"/>
              <a:t>vet</a:t>
            </a:r>
            <a:r>
              <a:rPr lang="nl-NL" sz="2400" dirty="0" smtClean="0"/>
              <a:t>, </a:t>
            </a:r>
            <a:r>
              <a:rPr lang="nl-NL" sz="2400" i="1" dirty="0" smtClean="0"/>
              <a:t>cursief</a:t>
            </a:r>
            <a:r>
              <a:rPr lang="nl-NL" sz="2400" dirty="0" smtClean="0"/>
              <a:t> of </a:t>
            </a:r>
            <a:r>
              <a:rPr lang="nl-NL" sz="2400" cap="all" dirty="0" smtClean="0"/>
              <a:t>hoofdletters</a:t>
            </a:r>
            <a:r>
              <a:rPr lang="nl-NL" sz="2400" dirty="0" smtClean="0"/>
              <a:t>. </a:t>
            </a:r>
          </a:p>
          <a:p>
            <a:pPr marL="342900" indent="-342900" algn="l">
              <a:buFontTx/>
              <a:buChar char="-"/>
            </a:pPr>
            <a:endParaRPr lang="nl-NL" sz="2400" dirty="0" smtClean="0"/>
          </a:p>
        </p:txBody>
      </p:sp>
    </p:spTree>
    <p:extLst>
      <p:ext uri="{BB962C8B-B14F-4D97-AF65-F5344CB8AC3E}">
        <p14:creationId xmlns:p14="http://schemas.microsoft.com/office/powerpoint/2010/main" val="392290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nl-NL" dirty="0" smtClean="0"/>
              <a:t>Scan vraag</a:t>
            </a:r>
            <a:endParaRPr lang="nl-NL" dirty="0"/>
          </a:p>
        </p:txBody>
      </p:sp>
      <p:sp>
        <p:nvSpPr>
          <p:cNvPr id="5" name="Tekstvak 4"/>
          <p:cNvSpPr txBox="1"/>
          <p:nvPr/>
        </p:nvSpPr>
        <p:spPr>
          <a:xfrm>
            <a:off x="5004048" y="1802681"/>
            <a:ext cx="3240360" cy="369332"/>
          </a:xfrm>
          <a:prstGeom prst="rect">
            <a:avLst/>
          </a:prstGeom>
          <a:noFill/>
        </p:spPr>
        <p:txBody>
          <a:bodyPr wrap="square" rtlCol="0">
            <a:spAutoFit/>
          </a:bodyPr>
          <a:lstStyle/>
          <a:p>
            <a:endParaRPr lang="nl-NL" dirty="0"/>
          </a:p>
        </p:txBody>
      </p:sp>
      <p:pic>
        <p:nvPicPr>
          <p:cNvPr id="7" name="Afbeelding 6"/>
          <p:cNvPicPr>
            <a:picLocks noChangeAspect="1"/>
          </p:cNvPicPr>
          <p:nvPr/>
        </p:nvPicPr>
        <p:blipFill rotWithShape="1">
          <a:blip r:embed="rId2"/>
          <a:srcRect l="23231" t="14490" r="36967" b="25091"/>
          <a:stretch/>
        </p:blipFill>
        <p:spPr>
          <a:xfrm>
            <a:off x="107505" y="1268760"/>
            <a:ext cx="5388923" cy="5112568"/>
          </a:xfrm>
          <a:prstGeom prst="rect">
            <a:avLst/>
          </a:prstGeom>
        </p:spPr>
      </p:pic>
      <p:sp>
        <p:nvSpPr>
          <p:cNvPr id="8" name="Tekstvak 7"/>
          <p:cNvSpPr txBox="1"/>
          <p:nvPr/>
        </p:nvSpPr>
        <p:spPr>
          <a:xfrm>
            <a:off x="5759016" y="1802681"/>
            <a:ext cx="2592288" cy="3262432"/>
          </a:xfrm>
          <a:prstGeom prst="rect">
            <a:avLst/>
          </a:prstGeom>
          <a:noFill/>
        </p:spPr>
        <p:txBody>
          <a:bodyPr wrap="square" rtlCol="0">
            <a:spAutoFit/>
          </a:bodyPr>
          <a:lstStyle/>
          <a:p>
            <a:r>
              <a:rPr lang="nl-NL" sz="1400" dirty="0" smtClean="0"/>
              <a:t>- Lees de vraag.</a:t>
            </a:r>
          </a:p>
          <a:p>
            <a:endParaRPr lang="nl-NL" sz="1400" dirty="0"/>
          </a:p>
          <a:p>
            <a:r>
              <a:rPr lang="nl-NL" sz="1400" dirty="0" smtClean="0"/>
              <a:t>- Lees snel door de tekst heen en kijk vooral naar de dikgedrukte gedeelten.</a:t>
            </a:r>
          </a:p>
          <a:p>
            <a:endParaRPr lang="nl-NL" sz="1400" dirty="0"/>
          </a:p>
          <a:p>
            <a:r>
              <a:rPr lang="nl-NL" sz="1400" dirty="0" smtClean="0"/>
              <a:t>- Het eerste deel over bananen is een afleider. De echte reclame gaat over T-Mobile. Door de zinnen met de dikgedrukte webadressen te lezen zou je tot het antwoord ‘’A” moeten komen…</a:t>
            </a:r>
          </a:p>
          <a:p>
            <a:endParaRPr lang="nl-NL" sz="1200" dirty="0"/>
          </a:p>
          <a:p>
            <a:endParaRPr lang="nl-NL" sz="1200" dirty="0"/>
          </a:p>
        </p:txBody>
      </p:sp>
    </p:spTree>
    <p:extLst>
      <p:ext uri="{BB962C8B-B14F-4D97-AF65-F5344CB8AC3E}">
        <p14:creationId xmlns:p14="http://schemas.microsoft.com/office/powerpoint/2010/main" val="3718752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83568" y="908720"/>
            <a:ext cx="7772400" cy="1470025"/>
          </a:xfrm>
        </p:spPr>
        <p:txBody>
          <a:bodyPr/>
          <a:lstStyle/>
          <a:p>
            <a:r>
              <a:rPr lang="nl-NL" dirty="0" smtClean="0"/>
              <a:t>Soort vraag: Meerkeuze</a:t>
            </a:r>
            <a:endParaRPr lang="nl-NL" dirty="0"/>
          </a:p>
        </p:txBody>
      </p:sp>
      <p:sp>
        <p:nvSpPr>
          <p:cNvPr id="5" name="Ondertitel 2"/>
          <p:cNvSpPr>
            <a:spLocks noGrp="1"/>
          </p:cNvSpPr>
          <p:nvPr>
            <p:ph type="subTitle" idx="1"/>
          </p:nvPr>
        </p:nvSpPr>
        <p:spPr>
          <a:xfrm>
            <a:off x="611560" y="2492896"/>
            <a:ext cx="7704856" cy="3312368"/>
          </a:xfrm>
        </p:spPr>
        <p:txBody>
          <a:bodyPr>
            <a:normAutofit/>
          </a:bodyPr>
          <a:lstStyle/>
          <a:p>
            <a:pPr marL="285750" indent="-285750" algn="l">
              <a:buFont typeface="Arial" pitchFamily="34" charset="0"/>
              <a:buChar char="•"/>
            </a:pPr>
            <a:r>
              <a:rPr lang="nl-NL" sz="2400" dirty="0" smtClean="0"/>
              <a:t>Lees de vraag en bepaal welk deel van de tekst je moet lezen om het antwoord te vinden. Streep in de tekst de zin of alinea aan waarnaar wordt verwezen.</a:t>
            </a:r>
          </a:p>
          <a:p>
            <a:pPr marL="742950" lvl="1" indent="-285750" algn="l">
              <a:buFont typeface="Arial" pitchFamily="34" charset="0"/>
              <a:buChar char="•"/>
            </a:pPr>
            <a:r>
              <a:rPr lang="nl-NL" sz="2000" dirty="0" smtClean="0"/>
              <a:t>Worden één of meer alinea’s gegeven, dan staat het antwoord in het hele stuk</a:t>
            </a:r>
          </a:p>
          <a:p>
            <a:pPr marL="742950" lvl="1" indent="-285750" algn="l">
              <a:buFont typeface="Arial" pitchFamily="34" charset="0"/>
              <a:buChar char="•"/>
            </a:pPr>
            <a:r>
              <a:rPr lang="nl-NL" sz="2000" dirty="0" smtClean="0"/>
              <a:t>Wordt er één zin geciteerd, dan staat het antwoord in de rest van de alinea.</a:t>
            </a:r>
          </a:p>
          <a:p>
            <a:pPr marL="742950" lvl="1" indent="-285750" algn="l">
              <a:buFont typeface="Arial" pitchFamily="34" charset="0"/>
              <a:buChar char="•"/>
            </a:pPr>
            <a:r>
              <a:rPr lang="nl-NL" sz="2000" dirty="0" smtClean="0"/>
              <a:t>Wordt er verwezen naar de mening van een persoon dan staat het antwoord in het citaat.</a:t>
            </a:r>
            <a:endParaRPr lang="nl-NL" sz="2000" dirty="0"/>
          </a:p>
        </p:txBody>
      </p:sp>
    </p:spTree>
    <p:extLst>
      <p:ext uri="{BB962C8B-B14F-4D97-AF65-F5344CB8AC3E}">
        <p14:creationId xmlns:p14="http://schemas.microsoft.com/office/powerpoint/2010/main" val="491443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erngroep Engels">
  <a:themeElements>
    <a:clrScheme name="Kerngroep Engels">
      <a:dk1>
        <a:srgbClr val="002060"/>
      </a:dk1>
      <a:lt1>
        <a:srgbClr val="BFC7C4"/>
      </a:lt1>
      <a:dk2>
        <a:srgbClr val="C80000"/>
      </a:dk2>
      <a:lt2>
        <a:srgbClr val="F3F2E5"/>
      </a:lt2>
      <a:accent1>
        <a:srgbClr val="2F75FF"/>
      </a:accent1>
      <a:accent2>
        <a:srgbClr val="FF0000"/>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Kerngroep Engels</Template>
  <TotalTime>308</TotalTime>
  <Words>1414</Words>
  <Application>Microsoft Office PowerPoint</Application>
  <PresentationFormat>Diavoorstelling (4:3)</PresentationFormat>
  <Paragraphs>141</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Kerngroep Engels</vt:lpstr>
      <vt:lpstr>Leesvaardigheid / examenstrategie </vt:lpstr>
      <vt:lpstr>Leesvaardigheidstraining ≠ examentraining</vt:lpstr>
      <vt:lpstr>Verband leesvaardigheid en examens</vt:lpstr>
      <vt:lpstr>Examenstrategieën</vt:lpstr>
      <vt:lpstr>Bepaal de Grote Lijn</vt:lpstr>
      <vt:lpstr>Bepaal de Grote Lijn</vt:lpstr>
      <vt:lpstr>Soort vraag: Scan vraag (m.n. VMBO)</vt:lpstr>
      <vt:lpstr>Scan vraag</vt:lpstr>
      <vt:lpstr>Soort vraag: Meerkeuze</vt:lpstr>
      <vt:lpstr>Meerkeuze </vt:lpstr>
      <vt:lpstr>Meerkeuze (vervolg)</vt:lpstr>
      <vt:lpstr>Meerkeuze</vt:lpstr>
      <vt:lpstr>Meerkeuze (vervolg)</vt:lpstr>
      <vt:lpstr>Meerkeuze</vt:lpstr>
      <vt:lpstr>Soort vraag: Structuur vraag</vt:lpstr>
      <vt:lpstr>Structuur vraag</vt:lpstr>
      <vt:lpstr>Soort vraag: bewering / stelling</vt:lpstr>
      <vt:lpstr>Beweringen</vt:lpstr>
      <vt:lpstr>Soort vraag: Invulvraag</vt:lpstr>
      <vt:lpstr>Invulvraag (vervolg)</vt:lpstr>
      <vt:lpstr>Invulvraag</vt:lpstr>
      <vt:lpstr>Invulvraag (vervolg)</vt:lpstr>
      <vt:lpstr>Gokken</vt:lpstr>
      <vt:lpstr>Samenvattend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Woordjes verwerven. OK,  anders, maar hoe dan? En dan ook beter?</dc:title>
  <dc:creator>Betty Hoogendoorn</dc:creator>
  <cp:lastModifiedBy>Erwin Meerkerk</cp:lastModifiedBy>
  <cp:revision>31</cp:revision>
  <dcterms:created xsi:type="dcterms:W3CDTF">2015-02-02T21:07:59Z</dcterms:created>
  <dcterms:modified xsi:type="dcterms:W3CDTF">2015-06-13T19:09:13Z</dcterms:modified>
</cp:coreProperties>
</file>