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8" r:id="rId4"/>
    <p:sldId id="279" r:id="rId5"/>
    <p:sldId id="259" r:id="rId6"/>
    <p:sldId id="281" r:id="rId7"/>
    <p:sldId id="282" r:id="rId8"/>
    <p:sldId id="283" r:id="rId9"/>
    <p:sldId id="284" r:id="rId10"/>
    <p:sldId id="285" r:id="rId11"/>
    <p:sldId id="286" r:id="rId12"/>
    <p:sldId id="287" r:id="rId13"/>
    <p:sldId id="262" r:id="rId14"/>
    <p:sldId id="288" r:id="rId15"/>
    <p:sldId id="289" r:id="rId16"/>
    <p:sldId id="299" r:id="rId17"/>
    <p:sldId id="290" r:id="rId18"/>
    <p:sldId id="291" r:id="rId19"/>
    <p:sldId id="300" r:id="rId20"/>
    <p:sldId id="292" r:id="rId21"/>
    <p:sldId id="293" r:id="rId22"/>
    <p:sldId id="297" r:id="rId23"/>
    <p:sldId id="295" r:id="rId24"/>
    <p:sldId id="301" r:id="rId25"/>
    <p:sldId id="263" r:id="rId26"/>
    <p:sldId id="264" r:id="rId27"/>
    <p:sldId id="304" r:id="rId28"/>
    <p:sldId id="274" r:id="rId29"/>
    <p:sldId id="273" r:id="rId30"/>
    <p:sldId id="275" r:id="rId31"/>
    <p:sldId id="302" r:id="rId32"/>
    <p:sldId id="303" r:id="rId33"/>
    <p:sldId id="276" r:id="rId34"/>
    <p:sldId id="27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0" d="100"/>
          <a:sy n="70" d="100"/>
        </p:scale>
        <p:origin x="53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C8088C0-5D29-4A9C-917D-996849B8B4C1}" type="datetimeFigureOut">
              <a:rPr lang="en-GB" smtClean="0"/>
              <a:t>14/03/2016</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05C394A-2DCB-4A9C-9A3C-C57DC593A18E}" type="slidenum">
              <a:rPr lang="en-GB" smtClean="0"/>
              <a:t>‹nr.›</a:t>
            </a:fld>
            <a:endParaRPr lang="en-GB"/>
          </a:p>
        </p:txBody>
      </p:sp>
    </p:spTree>
    <p:extLst>
      <p:ext uri="{BB962C8B-B14F-4D97-AF65-F5344CB8AC3E}">
        <p14:creationId xmlns:p14="http://schemas.microsoft.com/office/powerpoint/2010/main" val="42305011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C8088C0-5D29-4A9C-917D-996849B8B4C1}" type="datetimeFigureOut">
              <a:rPr lang="en-GB" smtClean="0"/>
              <a:t>14/03/2016</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05C394A-2DCB-4A9C-9A3C-C57DC593A18E}" type="slidenum">
              <a:rPr lang="en-GB" smtClean="0"/>
              <a:t>‹nr.›</a:t>
            </a:fld>
            <a:endParaRPr lang="en-GB"/>
          </a:p>
        </p:txBody>
      </p:sp>
    </p:spTree>
    <p:extLst>
      <p:ext uri="{BB962C8B-B14F-4D97-AF65-F5344CB8AC3E}">
        <p14:creationId xmlns:p14="http://schemas.microsoft.com/office/powerpoint/2010/main" val="4756297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C8088C0-5D29-4A9C-917D-996849B8B4C1}" type="datetimeFigureOut">
              <a:rPr lang="en-GB" smtClean="0"/>
              <a:t>14/03/2016</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05C394A-2DCB-4A9C-9A3C-C57DC593A18E}" type="slidenum">
              <a:rPr lang="en-GB" smtClean="0"/>
              <a:t>‹nr.›</a:t>
            </a:fld>
            <a:endParaRPr lang="en-GB"/>
          </a:p>
        </p:txBody>
      </p:sp>
    </p:spTree>
    <p:extLst>
      <p:ext uri="{BB962C8B-B14F-4D97-AF65-F5344CB8AC3E}">
        <p14:creationId xmlns:p14="http://schemas.microsoft.com/office/powerpoint/2010/main" val="18098081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EC8088C0-5D29-4A9C-917D-996849B8B4C1}" type="datetimeFigureOut">
              <a:rPr lang="en-GB" smtClean="0"/>
              <a:t>14/03/2016</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05C394A-2DCB-4A9C-9A3C-C57DC593A18E}" type="slidenum">
              <a:rPr lang="en-GB" smtClean="0"/>
              <a:t>‹nr.›</a:t>
            </a:fld>
            <a:endParaRPr lang="en-GB"/>
          </a:p>
        </p:txBody>
      </p:sp>
    </p:spTree>
    <p:extLst>
      <p:ext uri="{BB962C8B-B14F-4D97-AF65-F5344CB8AC3E}">
        <p14:creationId xmlns:p14="http://schemas.microsoft.com/office/powerpoint/2010/main" val="37436269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C8088C0-5D29-4A9C-917D-996849B8B4C1}" type="datetimeFigureOut">
              <a:rPr lang="en-GB" smtClean="0"/>
              <a:t>14/03/2016</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05C394A-2DCB-4A9C-9A3C-C57DC593A18E}" type="slidenum">
              <a:rPr lang="en-GB" smtClean="0"/>
              <a:t>‹nr.›</a:t>
            </a:fld>
            <a:endParaRPr lang="en-GB"/>
          </a:p>
        </p:txBody>
      </p:sp>
    </p:spTree>
    <p:extLst>
      <p:ext uri="{BB962C8B-B14F-4D97-AF65-F5344CB8AC3E}">
        <p14:creationId xmlns:p14="http://schemas.microsoft.com/office/powerpoint/2010/main" val="24907884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C8088C0-5D29-4A9C-917D-996849B8B4C1}" type="datetimeFigureOut">
              <a:rPr lang="en-GB" smtClean="0"/>
              <a:t>14/03/2016</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405C394A-2DCB-4A9C-9A3C-C57DC593A18E}" type="slidenum">
              <a:rPr lang="en-GB" smtClean="0"/>
              <a:t>‹nr.›</a:t>
            </a:fld>
            <a:endParaRPr lang="en-GB"/>
          </a:p>
        </p:txBody>
      </p:sp>
    </p:spTree>
    <p:extLst>
      <p:ext uri="{BB962C8B-B14F-4D97-AF65-F5344CB8AC3E}">
        <p14:creationId xmlns:p14="http://schemas.microsoft.com/office/powerpoint/2010/main" val="31921714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C8088C0-5D29-4A9C-917D-996849B8B4C1}" type="datetimeFigureOut">
              <a:rPr lang="en-GB" smtClean="0"/>
              <a:t>14/03/2016</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405C394A-2DCB-4A9C-9A3C-C57DC593A18E}" type="slidenum">
              <a:rPr lang="en-GB" smtClean="0"/>
              <a:t>‹nr.›</a:t>
            </a:fld>
            <a:endParaRPr lang="en-GB"/>
          </a:p>
        </p:txBody>
      </p:sp>
    </p:spTree>
    <p:extLst>
      <p:ext uri="{BB962C8B-B14F-4D97-AF65-F5344CB8AC3E}">
        <p14:creationId xmlns:p14="http://schemas.microsoft.com/office/powerpoint/2010/main" val="16167656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C8088C0-5D29-4A9C-917D-996849B8B4C1}" type="datetimeFigureOut">
              <a:rPr lang="en-GB" smtClean="0"/>
              <a:t>14/03/2016</a:t>
            </a:fld>
            <a:endParaRPr lang="en-GB"/>
          </a:p>
        </p:txBody>
      </p:sp>
      <p:sp>
        <p:nvSpPr>
          <p:cNvPr id="4" name="Tijdelijke aanduiding voor voettekst 3"/>
          <p:cNvSpPr>
            <a:spLocks noGrp="1"/>
          </p:cNvSpPr>
          <p:nvPr>
            <p:ph type="ftr" sz="quarter" idx="11"/>
          </p:nvPr>
        </p:nvSpPr>
        <p:spPr/>
        <p:txBody>
          <a:bodyPr/>
          <a:lstStyle/>
          <a:p>
            <a:endParaRPr lang="en-GB"/>
          </a:p>
        </p:txBody>
      </p:sp>
      <p:sp>
        <p:nvSpPr>
          <p:cNvPr id="5" name="Tijdelijke aanduiding voor dianummer 4"/>
          <p:cNvSpPr>
            <a:spLocks noGrp="1"/>
          </p:cNvSpPr>
          <p:nvPr>
            <p:ph type="sldNum" sz="quarter" idx="12"/>
          </p:nvPr>
        </p:nvSpPr>
        <p:spPr/>
        <p:txBody>
          <a:bodyPr/>
          <a:lstStyle/>
          <a:p>
            <a:fld id="{405C394A-2DCB-4A9C-9A3C-C57DC593A18E}" type="slidenum">
              <a:rPr lang="en-GB" smtClean="0"/>
              <a:t>‹nr.›</a:t>
            </a:fld>
            <a:endParaRPr lang="en-GB"/>
          </a:p>
        </p:txBody>
      </p:sp>
    </p:spTree>
    <p:extLst>
      <p:ext uri="{BB962C8B-B14F-4D97-AF65-F5344CB8AC3E}">
        <p14:creationId xmlns:p14="http://schemas.microsoft.com/office/powerpoint/2010/main" val="15972529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C8088C0-5D29-4A9C-917D-996849B8B4C1}" type="datetimeFigureOut">
              <a:rPr lang="en-GB" smtClean="0"/>
              <a:t>14/03/2016</a:t>
            </a:fld>
            <a:endParaRPr lang="en-GB"/>
          </a:p>
        </p:txBody>
      </p:sp>
      <p:sp>
        <p:nvSpPr>
          <p:cNvPr id="3" name="Tijdelijke aanduiding voor voettekst 2"/>
          <p:cNvSpPr>
            <a:spLocks noGrp="1"/>
          </p:cNvSpPr>
          <p:nvPr>
            <p:ph type="ftr" sz="quarter" idx="11"/>
          </p:nvPr>
        </p:nvSpPr>
        <p:spPr/>
        <p:txBody>
          <a:bodyPr/>
          <a:lstStyle/>
          <a:p>
            <a:endParaRPr lang="en-GB"/>
          </a:p>
        </p:txBody>
      </p:sp>
      <p:sp>
        <p:nvSpPr>
          <p:cNvPr id="4" name="Tijdelijke aanduiding voor dianummer 3"/>
          <p:cNvSpPr>
            <a:spLocks noGrp="1"/>
          </p:cNvSpPr>
          <p:nvPr>
            <p:ph type="sldNum" sz="quarter" idx="12"/>
          </p:nvPr>
        </p:nvSpPr>
        <p:spPr/>
        <p:txBody>
          <a:bodyPr/>
          <a:lstStyle/>
          <a:p>
            <a:fld id="{405C394A-2DCB-4A9C-9A3C-C57DC593A18E}" type="slidenum">
              <a:rPr lang="en-GB" smtClean="0"/>
              <a:t>‹nr.›</a:t>
            </a:fld>
            <a:endParaRPr lang="en-GB"/>
          </a:p>
        </p:txBody>
      </p:sp>
    </p:spTree>
    <p:extLst>
      <p:ext uri="{BB962C8B-B14F-4D97-AF65-F5344CB8AC3E}">
        <p14:creationId xmlns:p14="http://schemas.microsoft.com/office/powerpoint/2010/main" val="1537851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C8088C0-5D29-4A9C-917D-996849B8B4C1}" type="datetimeFigureOut">
              <a:rPr lang="en-GB" smtClean="0"/>
              <a:t>14/03/2016</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405C394A-2DCB-4A9C-9A3C-C57DC593A18E}" type="slidenum">
              <a:rPr lang="en-GB" smtClean="0"/>
              <a:t>‹nr.›</a:t>
            </a:fld>
            <a:endParaRPr lang="en-GB"/>
          </a:p>
        </p:txBody>
      </p:sp>
    </p:spTree>
    <p:extLst>
      <p:ext uri="{BB962C8B-B14F-4D97-AF65-F5344CB8AC3E}">
        <p14:creationId xmlns:p14="http://schemas.microsoft.com/office/powerpoint/2010/main" val="40966927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C8088C0-5D29-4A9C-917D-996849B8B4C1}" type="datetimeFigureOut">
              <a:rPr lang="en-GB" smtClean="0"/>
              <a:t>14/03/2016</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405C394A-2DCB-4A9C-9A3C-C57DC593A18E}" type="slidenum">
              <a:rPr lang="en-GB" smtClean="0"/>
              <a:t>‹nr.›</a:t>
            </a:fld>
            <a:endParaRPr lang="en-GB"/>
          </a:p>
        </p:txBody>
      </p:sp>
    </p:spTree>
    <p:extLst>
      <p:ext uri="{BB962C8B-B14F-4D97-AF65-F5344CB8AC3E}">
        <p14:creationId xmlns:p14="http://schemas.microsoft.com/office/powerpoint/2010/main" val="19715308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alpha val="0"/>
          </a:srgbClr>
        </a:solidFill>
        <a:effectLst/>
      </p:bgPr>
    </p:bg>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64901" y="1400200"/>
            <a:ext cx="927100"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1"/>
            <a:ext cx="12192000" cy="140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dirty="0" smtClean="0"/>
              <a:t>Kerngroep</a:t>
            </a:r>
            <a:endParaRPr lang="nl-NL" dirty="0"/>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088C0-5D29-4A9C-917D-996849B8B4C1}" type="datetimeFigureOut">
              <a:rPr lang="en-GB" smtClean="0"/>
              <a:t>14/03/2016</a:t>
            </a:fld>
            <a:endParaRPr lang="en-GB"/>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C394A-2DCB-4A9C-9A3C-C57DC593A18E}" type="slidenum">
              <a:rPr lang="en-GB" smtClean="0"/>
              <a:t>‹nr.›</a:t>
            </a:fld>
            <a:endParaRPr lang="en-GB"/>
          </a:p>
        </p:txBody>
      </p:sp>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9349" y="5877273"/>
            <a:ext cx="11617291" cy="625045"/>
          </a:xfrm>
          <a:prstGeom prst="rect">
            <a:avLst/>
          </a:prstGeom>
          <a:solidFill>
            <a:srgbClr val="F8F8F8"/>
          </a:solidFill>
          <a:ln>
            <a:noFill/>
          </a:ln>
        </p:spPr>
      </p:pic>
    </p:spTree>
    <p:extLst>
      <p:ext uri="{BB962C8B-B14F-4D97-AF65-F5344CB8AC3E}">
        <p14:creationId xmlns:p14="http://schemas.microsoft.com/office/powerpoint/2010/main" val="923854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C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kerngroepengels.n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35560" y="404665"/>
            <a:ext cx="7772400" cy="1037673"/>
          </a:xfrm>
        </p:spPr>
        <p:txBody>
          <a:bodyPr/>
          <a:lstStyle/>
          <a:p>
            <a:pPr algn="ctr"/>
            <a:r>
              <a:rPr lang="nl-NL" dirty="0" err="1" smtClean="0"/>
              <a:t>Exam</a:t>
            </a:r>
            <a:r>
              <a:rPr lang="nl-NL" dirty="0" smtClean="0"/>
              <a:t> Training</a:t>
            </a:r>
            <a:endParaRPr lang="nl-NL" dirty="0"/>
          </a:p>
        </p:txBody>
      </p:sp>
      <p:sp>
        <p:nvSpPr>
          <p:cNvPr id="3" name="Ondertitel 2"/>
          <p:cNvSpPr>
            <a:spLocks noGrp="1"/>
          </p:cNvSpPr>
          <p:nvPr>
            <p:ph type="subTitle" idx="1"/>
          </p:nvPr>
        </p:nvSpPr>
        <p:spPr>
          <a:xfrm>
            <a:off x="2351584" y="5658296"/>
            <a:ext cx="7772400" cy="1199704"/>
          </a:xfrm>
        </p:spPr>
        <p:txBody>
          <a:bodyPr/>
          <a:lstStyle/>
          <a:p>
            <a:r>
              <a:rPr lang="nl-NL" dirty="0" smtClean="0"/>
              <a:t>Ex</a:t>
            </a:r>
            <a:endParaRPr lang="nl-NL" dirty="0"/>
          </a:p>
        </p:txBody>
      </p:sp>
      <p:sp>
        <p:nvSpPr>
          <p:cNvPr id="23554" name="AutoShape 2" descr="data:image/jpeg;base64,/9j/4AAQSkZJRgABAQAAAQABAAD/2wCEAAkGBggGEBQIBxQVFBEVGCAVGRUYFyAbGxgYFxghICEaGRoYGykqIBsjHBcXKy8iJScqLSwsFh8xNTAtNScsLCkBCQoKDAwMFAwMDSkYHhgpKSkpKSkpKSkpKSkpKSkpKSkpKSkpKSkpKSkpKSkpKSkpKSkpKSkpKSkpKSkpKSkpKf/AABEIALQBAAMBIgACEQEDEQH/xAAcAAEAAgMBAQEAAAAAAAAAAAAABQYDBAcCAQj/xABDEAABAwMDAQYDBQMICwEAAAABAAIDBAURBhIhMQcTIjJBURRhcRUjQoGRM1KhJUNic5KisbIWFzQ1U3J0goOzwST/xAAUAQEAAAAAAAAAAAAAAAAAAAAA/8QAFBEBAAAAAAAAAAAAAAAAAAAAAP/aAAwDAQACEQMRAD8A7iiIgIiICIiAiIgIiICIiAiIgIiICIiAiIgIiICIiAiIgIiICIiAiIgIiICIiAiIgIiICIiAiIgIiICIiAiIgIiICIiAiIgIiICIiAiIgIiICitQ6mt2lo21d2cWRueIw4NLvE7OM7RwODypVU7tctDbvaKlmMujb3zcdQYzk/3dyCdqdS26lq4rLK4/ETNL2MDSctbnJJAwPKevstKya9sOoah9rtsu6aMOLhscBhjtpwSMHkjoubaGvJus9Xq+TltHQMhBeee9bFufj5Esd9d6qvZdcaegulFOS4yTiSOUkEDvJXO27T6jyfmSg7nSa+sNbRyX2nlzTxZ3nadzcY6sxn1Hp0KlKy70lBTuulQSIWM7wuwT4cZzgc9F+YaZ1z09bn1kfipK9kkDhz4ZIXZaT/SwCR7gvHou+6t/3FUf9Gf/AFBAsvanpnUE7bdbpXOlfnDe7eM7QSeSPYFZf9ZmmjS/awmPdCTuT4HbxIRnbsxuzgeygexxl3NHE6vjpxTCP7l7M96fG7PeZ+XsqFVOsg1NucHfBfFAOz+z+K2/pjvPz6+iDsN+7QLDpp8dPdpDG+Voe1uxxIaTjxYHh5z19isl711Y9O1EdtuchZLLgtGxxGHP2glwGB4h6rifbDXwXS6VUVQXfcQNii2jI3ktcdxHQYfJ+YC+9or3ardR1tKeRbO/P/ic7cPqMO/soO1z65slPXN07JIfinEAMDHEZLdwBcBgcfNRNH2w6SrpWUlPM4vkc1jR3TxlzyAOS33IXK9Nvlul5t+oanz1lRM8tzkNEQ2AD5eb8sKe7BWXR7X93HAaPvTve7PfCQRtwGem3y/qUHTYNb2SpjqqmKTLaMubMNpywsznw4yR4XYI67T7LBcu0TT1pghr6ybDKhu+MBji5zcZ3bAMgdOSPVcOu8Fxsnx17pTup6mpqqKZvoCXktJ555JIOOC0j8StP2NUXOK1VemqqFlygo2kU8hGXxuHUZBA4c4YI5B6jCDr9mvVDqCFtwtjxJE/o4fI4IIPIIPUFRLO0PT721U3ekNoztmJY4bXFxaAOPES5hHGVH9lOoI9QUJc2COndFI6J7Im7Wbm4OWgfIjPJ5B5K4dczWx1NwmDN9HHXB9Q30diokDGuwckHMnA9/og7tX9qumLW2KWsle0TR96zMT+WFxAd5eM7TjPpg+q2KntK0zTUrLwZw6B7+6Dmtc4h+0u2uaBlpwM8genuuea+rah95oK3TrIpXfBmSNjxmNzMSuxgEfgzgcc4CplbRxMsEdex4c6evL3MAwIy2F42gZ9ufoWj0QfoSfVtqpq1lgleRUyN3tbtOC3BPmxjo136KOpO0/S1bUi1U9QDKXd2DtcGOePwtkI2kk8Dnk9OoXO+0V80d/30n7QUEhb9RBP0+ai7HcqW2We3uraRtREax21/fGMxzd4Q04YMu8GTzx4R8kHeLncae0QyV1YcRxtL3HBOGtHPAVZq+1fS1FFFWTyuDJg5zD3TzkMdtORt48Xut3tDP8AJNb/AFEn+Uridu+O/kL7KbG6fE+xsudhPfu82OcYz/BB3nTmp7bquE11oeXxhxZktLeW4zw4fMLUbr2xvdVRCQ7qMF03gd4QCQcceLkHopKzMqmU7PtBsbJi0GRsXkD8c7c+i4tD4ajUu7j7p/8AF70HVIO0KwVLjDFI4uFP8WfA79jt3bunXBHHVRUPbPo+dzY453ZcQ0fdP6k4HO35ql9m7Q68U4d0+yov8kam9O00J1RcGFrcCBmBgYH7LoMILVd+0vTNiqDba+cNlGA7DXOawu9HuaCG+/PQFSMWqbXPWGxRvJqBH3pbtONhxyHYwfMPVcm1JBU2Oeu1Fp6SlraJ0gNVTyYfse0jAIPXDnHBaeMng4Uppi4RXTUgr4G7GS29kjW/uhzIyBx7ZQX/AFPrWzaPDHXqQs7zO3DXOzsAz5QeBkfqsl81dZ9OQNuF0kDI3428EucSM4a0DJ4+XC4521XCiuNz+CqS8tgpXAbRuxM/Lm5A6N8mT9F7prnJeKvTr68gxd3jnoZGOLDnP4vu4fzIQdk07qi16qjNVZ5A9oO1wwQ5p9nNdyPz6qVXPezG6Q19Vco/hBSztlaZsTOl3yO356gAY2ny8Hd8l0JAWKpp2VbHQS+VwLT9HDB/gVlRBVLf2a2S2UU1hpRIIZzmQ954zwBjdjpho4+Z91szaEtMrKOEB7RQuDocPxgtA83HOcc++SrEiCrt7OLGLedNOa51PuLxl+XBxOctdjg9f1Kma6y0txpX2mfPdPj7o4ODt246++PVb6IKXZeyixWCZtbQOqA9ocG5mJA3NIzgjGRuOPmso7LdPCiNi2P7oyd8Xbz3neD8W/GenH0VvRBW7boG1W0VQYZXurG7Znvk3OcNpHBxx5z+a16bszsdN3eBI4RQPpWhz8jupS4kHjk+M8/T2VsRBWKfs7stK+jnhDwaJpbF4+PEcku48RJJ/VRVu7GtOWuRlVSmoDmPbIB35xuaQRkY5HAV8RBX/wDQi0Opqi1SNc6KpkfM8F3O+R24lp9MEAj2wtS5dmWn7rBBQ1LH/wD52COORry2QMH4S8dR9Va0QaFlslBp6FtvtbBHE3o0e56kk8kn1JUGzs0sbGVkAEm2tcHS5f6h7njZx4fE8q1ogrFB2e2i3zUtdF3pfSRmGPdJkbDu4cMc43kfQD2WjJ2R6elp3Wxwl7p03xGBJjEhYW8HHAwenyCuqIK5Q6AslBWyX5jHOqJN2S95cG7/ADbWngZ6fQkKM/1PaUa900cTm5IcGiR21jg4HMbc4b0/TIGFdkQQ+p9L0GrIPs+5b9m4P8Dy05GfUenJ4UNdeynTt1ZT072yMZTMMcYZIW4BOTk8kkn1z6q4ogiNM6YotKQmht5eWFxf43l5yQPU+nAUTe+y7TeoKg3Gtid3jvPskcwSY/fa089PkraiCBotFWm3Vn21SNLZBEIA0OwxsbQAAGY4wGhZKTSdvoq6bUEO/v5mBj8uy3A29G+h8AU0iCp3bsu0zeqk3OshJe45e0Pc1khHq9gOCf8AH1ysV+7K7BqKoNxq+9bIWtZ93IWANYMAANHHCuKIK3ZdA2ixPknp+8c6WJsDt792Y2NwByPYDPutM9lWnH0bLLKx7o43l8bjId8ZdjOx45AOOnRXBEEFpvRdo0mZH2hjmd4GB+Xl2THuw7xfiO85Prwp1EQEREBERAREQEREBERAREQEREBERAREQEREBERAREQEREBERAREQEREBERAREQEREBERAREQEREBEVV1rrT/R7Zb7Wzv6+fiGAfxe/HRgwfrg+gJAbjtX0puLdNwNc+XuzLI4eWIfhDvm7I/Ue6nlWdE6PbpmN09Y7va2c755zyXO67W+zG5OBx749BZkBERAREQEREBERAREQEREBERAREQEREBERAREQEREBERARFC6q1RS6Wh+InBfI47IoW8vlkPRjB+mT6DlBqa51g3ScLfhm97VzHZBAOTI/3wOdo9cfIeq0Oz7RtTaA+9ahPeXGo8UjzzsbxiJuOAB6446AcAL1pTSFX37tS6oLZK54w1g8lMz/hx/Pnl3rz7nNy6IPEsscAMkpDWgZJJwAB6kn0URZdZ2PUMjqS1zNke0biACMtzjcwuADm5GMtyFVqph1xVTT3ZzW2eje5hY47RPNH5nyHODEw5AGcEg5Crv2ZPI2o7QqCqko2PGyCNsTZCadu1jWhknAMjmgta3gbh7lB0/UGpqHTjWuqtznvO2OGNu+SR3sxg6/M8Ae69ae1Jb9TxGqtriQ1xje1zS1zHt6se09HDKqNk7OX1wbeNZTzTVb49r2iQxMYwjPd4h2nA9cEAnJIW3TCC7tdZdHAU9ECRLVQgNBPQx05HmkOPFLyG9Bl3QLsCD0WpdJK+NmbY1j5NzRh7i0bS4bjkA8gZIHrhUTRs9v0sy6XWEuZbo5sR5eXgmJm2RzC4kndIcdTkhZaLUNXpekqdWaseWmocHxUuf2bQ37uIZ/nCOXe2CT0KC819xpLWw1NwkZHGOrnuDQPzK90lXBXsbU0jmvjcNzXNOQ4H1BHULjtkptUdoT/ALXradgJJ7qWp5ggjI4MNNgGSTk/ePyOmOi6dpDTMOkaRlrgcXhuXFxAGXPOXENHDRknAHRBNIiICIiAiIgIiICIiAiIgIiICIiAiIgIiIPMjnMBcwZIHT3+XK5na9L60vVZJfbu+Gkc4bI8NbPLBHnyRg+BpOfE/wAROOgC6ciCrSab1JH/ALNc5DnH7Smhdjj02NZ6rFZ7RrKGaUXirhlgMTms2Rd24SE8OOBxgZ6OPXpxlert2kWy1zvtrYqqaWPAc2Gnc/kjOA7gdPnj5r43Wt0qAJKW11pYehd3TD/ZdLkIK7p3s2v8kEVl1TNCaCHDu5g3ZnduLvvnvaDt3HOB1zz0Vp1vpE6lofsy3uEL43Mki48AdEfC1zQPJ9OnHtha777rKcbqW3RM9hNVt3dfURsIHHpnqvEVT2g1Q5it8PPUySyHH0a0D+8gUWlr/dxjWVU2SMjBpqdvdxu/rHnxvHu3hp9cjhR7dO6xqnS2uqmggt5lcQ+HIl7g42wxDaBGA0EF3Xk4Wtqy5a9sFOayWeiAL2xjZDIXZkeGjG9xHGfUf/FBaoZrKvkj0q64MlqJye9ihiDGxwY5fK/rg/ujGQcc5GQn7TDS64mZRWxjW2ahftDR5amZnTHvFGeeT4i4E59N3tA05eLhU0d3tUcdS2mLi6mkeGBzn4w8F3G5vPXpgYzyvtm0HqCyQx2+juZZDH0a2lizj2JOcjJ59T7qROl9QEY+1ajrnPcQZ+n7PogwU9Xrm6gM7iloRnDnPkM7sY/AyMNb+rx9FbYWuY0NkO4gAE4xk464Huq/bNPX2hnbUVVxlnhAO6J8MQ3Ejg7mNBGOP0VjQEREBERAREQEREBERAREQEREBERAREQERadYK8uHwZYG4Odwyc5GMc+27+CDcRRsX2sWl0hZv9GgcdOMnd7/AOCy5ry4+Xbv49+728+vm3INzATAWnTG4Ej4gMA53YOfQYI4GOc8HPXrxz9rvjst+D249c9eo6f9u7j3IQbiKPoRcsg1pZjbzt/e8PT5ef8AQLyx122kOEW7LcHccbfxZG3rwcf83phBqa00u3WFI61ukMRJa8PAzhzHZHGRxke4WHRmiKLR0bmxEyzyHdLO/l8jvmT0aPQZ+ZyeVtuF+4cww59QQcDOOcg5OPFx64HRbduNwO77Q2f0dv58HJ+iDdRRlVJeI3n4ZsTo/CBlxa7nzE8Ecc4HqvBde9oOIt/iyMnB6bcHrzzn2yglkUbA665DJu76tJIaQNuPEB4jyTjGT0J445xSi9/zZi9+n9I8dem3bzn1KCXRaFK25CTNU5hj2Dhowd/GT1PHm4+i30BERAREQEREBERAREQEREBERAREQEREBERAREQEREBERAREQEREBERAREQEREBERAREQEREBERAREQEREBERAREQEREBERAREQEREBERAREQEREBERAREQEREBERAREQEREBERAREQEREBERAREQEREBERAREQEREBERAREQEREBERB/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23556" name="Picture 4" descr="http://www.vub.ac.be/e-brief/data/images/images/examens_uitslag.jpg"/>
          <p:cNvPicPr>
            <a:picLocks noChangeAspect="1" noChangeArrowheads="1"/>
          </p:cNvPicPr>
          <p:nvPr/>
        </p:nvPicPr>
        <p:blipFill>
          <a:blip r:embed="rId2" cstate="print"/>
          <a:srcRect/>
          <a:stretch>
            <a:fillRect/>
          </a:stretch>
        </p:blipFill>
        <p:spPr bwMode="auto">
          <a:xfrm>
            <a:off x="3397424" y="1733814"/>
            <a:ext cx="5323666" cy="3794529"/>
          </a:xfrm>
          <a:prstGeom prst="rect">
            <a:avLst/>
          </a:prstGeom>
          <a:noFill/>
        </p:spPr>
      </p:pic>
    </p:spTree>
    <p:extLst>
      <p:ext uri="{BB962C8B-B14F-4D97-AF65-F5344CB8AC3E}">
        <p14:creationId xmlns:p14="http://schemas.microsoft.com/office/powerpoint/2010/main" val="2388123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ctrTitle"/>
          </p:nvPr>
        </p:nvSpPr>
        <p:spPr>
          <a:xfrm>
            <a:off x="2159432" y="727364"/>
            <a:ext cx="7772400" cy="987821"/>
          </a:xfrm>
        </p:spPr>
        <p:txBody>
          <a:bodyPr/>
          <a:lstStyle/>
          <a:p>
            <a:r>
              <a:rPr lang="nl-NL" dirty="0" smtClean="0"/>
              <a:t>Meerkeuze (vervolg)</a:t>
            </a:r>
            <a:endParaRPr lang="nl-NL" dirty="0"/>
          </a:p>
        </p:txBody>
      </p:sp>
      <p:sp>
        <p:nvSpPr>
          <p:cNvPr id="6" name="Ondertitel 2"/>
          <p:cNvSpPr>
            <a:spLocks noGrp="1"/>
          </p:cNvSpPr>
          <p:nvPr>
            <p:ph type="subTitle" idx="1"/>
          </p:nvPr>
        </p:nvSpPr>
        <p:spPr>
          <a:xfrm>
            <a:off x="2226976" y="2060848"/>
            <a:ext cx="7704856" cy="3744416"/>
          </a:xfrm>
        </p:spPr>
        <p:txBody>
          <a:bodyPr>
            <a:normAutofit/>
          </a:bodyPr>
          <a:lstStyle/>
          <a:p>
            <a:pPr algn="l"/>
            <a:r>
              <a:rPr lang="nl-NL" sz="2000" dirty="0">
                <a:solidFill>
                  <a:srgbClr val="002060"/>
                </a:solidFill>
                <a:sym typeface="Wingdings" pitchFamily="2" charset="2"/>
              </a:rPr>
              <a:t>5.	Vergelijk de overgebleven antwoorden met het </a:t>
            </a:r>
            <a:r>
              <a:rPr lang="nl-NL" sz="2000" dirty="0" smtClean="0">
                <a:solidFill>
                  <a:srgbClr val="002060"/>
                </a:solidFill>
                <a:sym typeface="Wingdings" pitchFamily="2" charset="2"/>
              </a:rPr>
              <a:t>		deel van </a:t>
            </a:r>
            <a:r>
              <a:rPr lang="nl-NL" sz="2000" dirty="0">
                <a:solidFill>
                  <a:srgbClr val="002060"/>
                </a:solidFill>
                <a:sym typeface="Wingdings" pitchFamily="2" charset="2"/>
              </a:rPr>
              <a:t>de tekst waarvan je denkt dat dit het </a:t>
            </a:r>
            <a:r>
              <a:rPr lang="nl-NL" sz="2000" dirty="0" smtClean="0">
                <a:solidFill>
                  <a:srgbClr val="002060"/>
                </a:solidFill>
                <a:sym typeface="Wingdings" pitchFamily="2" charset="2"/>
              </a:rPr>
              <a:t>	antwoord bevat</a:t>
            </a:r>
            <a:r>
              <a:rPr lang="nl-NL" sz="2000" dirty="0">
                <a:solidFill>
                  <a:srgbClr val="002060"/>
                </a:solidFill>
                <a:sym typeface="Wingdings" pitchFamily="2" charset="2"/>
              </a:rPr>
              <a:t>.</a:t>
            </a:r>
          </a:p>
          <a:p>
            <a:pPr marL="285750" indent="-285750" algn="l">
              <a:buFont typeface="Arial" pitchFamily="34" charset="0"/>
              <a:buChar char="•"/>
            </a:pPr>
            <a:endParaRPr lang="nl-NL" sz="2000" dirty="0">
              <a:solidFill>
                <a:srgbClr val="002060"/>
              </a:solidFill>
              <a:sym typeface="Wingdings" pitchFamily="2" charset="2"/>
            </a:endParaRPr>
          </a:p>
          <a:p>
            <a:pPr algn="l"/>
            <a:r>
              <a:rPr lang="nl-NL" sz="2000" dirty="0" smtClean="0">
                <a:solidFill>
                  <a:srgbClr val="002060"/>
                </a:solidFill>
                <a:sym typeface="Wingdings" pitchFamily="2" charset="2"/>
              </a:rPr>
              <a:t>6. 	Controleer </a:t>
            </a:r>
            <a:r>
              <a:rPr lang="nl-NL" sz="2000" dirty="0">
                <a:solidFill>
                  <a:srgbClr val="002060"/>
                </a:solidFill>
                <a:sym typeface="Wingdings" pitchFamily="2" charset="2"/>
              </a:rPr>
              <a:t>tenslotte je antwoord: </a:t>
            </a:r>
          </a:p>
          <a:p>
            <a:pPr marL="742950" lvl="1" indent="-285750" algn="l">
              <a:buFont typeface="Arial" pitchFamily="34" charset="0"/>
              <a:buChar char="•"/>
            </a:pPr>
            <a:r>
              <a:rPr lang="nl-NL" sz="2000" dirty="0">
                <a:solidFill>
                  <a:srgbClr val="002060"/>
                </a:solidFill>
                <a:sym typeface="Wingdings" pitchFamily="2" charset="2"/>
              </a:rPr>
              <a:t>Past het in de Grote Lijn?</a:t>
            </a:r>
          </a:p>
          <a:p>
            <a:pPr marL="742950" lvl="1" indent="-285750" algn="l">
              <a:buFont typeface="Arial" pitchFamily="34" charset="0"/>
              <a:buChar char="•"/>
            </a:pPr>
            <a:r>
              <a:rPr lang="nl-NL" sz="2000" dirty="0">
                <a:solidFill>
                  <a:srgbClr val="002060"/>
                </a:solidFill>
                <a:sym typeface="Wingdings" pitchFamily="2" charset="2"/>
              </a:rPr>
              <a:t>Kloppen alle onderdelen van het antwoord. Het antwoord moet 100% goed zijn!</a:t>
            </a:r>
          </a:p>
          <a:p>
            <a:pPr marL="285750" indent="-285750" algn="l">
              <a:buFont typeface="Arial" pitchFamily="34" charset="0"/>
              <a:buChar char="•"/>
            </a:pPr>
            <a:endParaRPr lang="nl-NL" sz="2000" dirty="0"/>
          </a:p>
        </p:txBody>
      </p:sp>
    </p:spTree>
    <p:extLst>
      <p:ext uri="{BB962C8B-B14F-4D97-AF65-F5344CB8AC3E}">
        <p14:creationId xmlns:p14="http://schemas.microsoft.com/office/powerpoint/2010/main" val="3570819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2950" y="821606"/>
            <a:ext cx="10342418" cy="809048"/>
          </a:xfrm>
        </p:spPr>
        <p:txBody>
          <a:bodyPr>
            <a:normAutofit/>
          </a:bodyPr>
          <a:lstStyle/>
          <a:p>
            <a:pPr algn="ctr"/>
            <a:r>
              <a:rPr lang="nl-NL" sz="3200" dirty="0" smtClean="0"/>
              <a:t>Voorbeeld Meerkeuze</a:t>
            </a:r>
            <a:endParaRPr lang="en-GB" sz="3200" dirty="0"/>
          </a:p>
        </p:txBody>
      </p:sp>
      <p:pic>
        <p:nvPicPr>
          <p:cNvPr id="7" name="Tijdelijke aanduiding voor inhoud 6"/>
          <p:cNvPicPr>
            <a:picLocks noGrp="1"/>
          </p:cNvPicPr>
          <p:nvPr>
            <p:ph idx="1"/>
          </p:nvPr>
        </p:nvPicPr>
        <p:blipFill rotWithShape="1">
          <a:blip r:embed="rId2"/>
          <a:srcRect l="30424" t="64962" r="29233" b="20635"/>
          <a:stretch/>
        </p:blipFill>
        <p:spPr bwMode="auto">
          <a:xfrm>
            <a:off x="838200" y="5271120"/>
            <a:ext cx="6148273" cy="1234697"/>
          </a:xfrm>
          <a:prstGeom prst="rect">
            <a:avLst/>
          </a:prstGeom>
          <a:ln>
            <a:noFill/>
          </a:ln>
          <a:extLst>
            <a:ext uri="{53640926-AAD7-44D8-BBD7-CCE9431645EC}">
              <a14:shadowObscured xmlns:a14="http://schemas.microsoft.com/office/drawing/2010/main"/>
            </a:ext>
          </a:extLst>
        </p:spPr>
      </p:pic>
      <p:pic>
        <p:nvPicPr>
          <p:cNvPr id="6" name="Afbeelding 5"/>
          <p:cNvPicPr/>
          <p:nvPr/>
        </p:nvPicPr>
        <p:blipFill rotWithShape="1">
          <a:blip r:embed="rId3"/>
          <a:srcRect l="30258" t="23222" r="27248" b="19166"/>
          <a:stretch/>
        </p:blipFill>
        <p:spPr bwMode="auto">
          <a:xfrm>
            <a:off x="976746" y="1825625"/>
            <a:ext cx="6130636" cy="3411393"/>
          </a:xfrm>
          <a:prstGeom prst="rect">
            <a:avLst/>
          </a:prstGeom>
          <a:ln>
            <a:noFill/>
          </a:ln>
          <a:extLst>
            <a:ext uri="{53640926-AAD7-44D8-BBD7-CCE9431645EC}">
              <a14:shadowObscured xmlns:a14="http://schemas.microsoft.com/office/drawing/2010/main"/>
            </a:ext>
          </a:extLst>
        </p:spPr>
      </p:pic>
      <p:sp>
        <p:nvSpPr>
          <p:cNvPr id="8" name="Tekstvak 7"/>
          <p:cNvSpPr txBox="1"/>
          <p:nvPr/>
        </p:nvSpPr>
        <p:spPr>
          <a:xfrm>
            <a:off x="7678882" y="1226130"/>
            <a:ext cx="3501736" cy="3416320"/>
          </a:xfrm>
          <a:prstGeom prst="rect">
            <a:avLst/>
          </a:prstGeom>
          <a:noFill/>
        </p:spPr>
        <p:txBody>
          <a:bodyPr wrap="square" rtlCol="0">
            <a:spAutoFit/>
          </a:bodyPr>
          <a:lstStyle/>
          <a:p>
            <a:endParaRPr lang="nl-NL" dirty="0" smtClean="0"/>
          </a:p>
          <a:p>
            <a:endParaRPr lang="nl-NL" dirty="0"/>
          </a:p>
          <a:p>
            <a:pPr marL="285750" indent="-285750">
              <a:buFontTx/>
              <a:buChar char="-"/>
            </a:pPr>
            <a:r>
              <a:rPr lang="nl-NL" dirty="0" smtClean="0"/>
              <a:t>Bepaal de Grote Lijn</a:t>
            </a:r>
            <a:br>
              <a:rPr lang="nl-NL" dirty="0" smtClean="0"/>
            </a:br>
            <a:endParaRPr lang="nl-NL" dirty="0" smtClean="0"/>
          </a:p>
          <a:p>
            <a:pPr marL="285750" indent="-285750">
              <a:buFontTx/>
              <a:buChar char="-"/>
            </a:pPr>
            <a:r>
              <a:rPr lang="nl-NL" dirty="0" smtClean="0"/>
              <a:t>Lees de vraag.</a:t>
            </a:r>
            <a:br>
              <a:rPr lang="nl-NL" dirty="0" smtClean="0"/>
            </a:br>
            <a:endParaRPr lang="nl-NL" dirty="0" smtClean="0"/>
          </a:p>
          <a:p>
            <a:pPr marL="285750" indent="-285750">
              <a:buFontTx/>
              <a:buChar char="-"/>
            </a:pPr>
            <a:r>
              <a:rPr lang="nl-NL" dirty="0" smtClean="0"/>
              <a:t>Uit de vraag blijkt dat de info moet komen uit paragraaf 1. Dit is dan ook het enige onderdeel van de tekst dat je moet gebruiken.</a:t>
            </a:r>
          </a:p>
          <a:p>
            <a:endParaRPr lang="en-GB" dirty="0"/>
          </a:p>
        </p:txBody>
      </p:sp>
    </p:spTree>
    <p:extLst>
      <p:ext uri="{BB962C8B-B14F-4D97-AF65-F5344CB8AC3E}">
        <p14:creationId xmlns:p14="http://schemas.microsoft.com/office/powerpoint/2010/main" val="3598815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680" y="718417"/>
            <a:ext cx="10342418" cy="809048"/>
          </a:xfrm>
        </p:spPr>
        <p:txBody>
          <a:bodyPr>
            <a:normAutofit/>
          </a:bodyPr>
          <a:lstStyle/>
          <a:p>
            <a:pPr algn="ctr"/>
            <a:r>
              <a:rPr lang="nl-NL" sz="3200" dirty="0" smtClean="0"/>
              <a:t>Voorbeeld Meerkeuze (II)</a:t>
            </a:r>
            <a:endParaRPr lang="en-GB" sz="3200" dirty="0"/>
          </a:p>
        </p:txBody>
      </p:sp>
      <p:pic>
        <p:nvPicPr>
          <p:cNvPr id="7" name="Tijdelijke aanduiding voor inhoud 6"/>
          <p:cNvPicPr>
            <a:picLocks noGrp="1"/>
          </p:cNvPicPr>
          <p:nvPr>
            <p:ph idx="1"/>
          </p:nvPr>
        </p:nvPicPr>
        <p:blipFill rotWithShape="1">
          <a:blip r:embed="rId2"/>
          <a:srcRect l="30424" t="64962" r="29233" b="20635"/>
          <a:stretch/>
        </p:blipFill>
        <p:spPr bwMode="auto">
          <a:xfrm>
            <a:off x="838200" y="5271120"/>
            <a:ext cx="6148273" cy="1234697"/>
          </a:xfrm>
          <a:prstGeom prst="rect">
            <a:avLst/>
          </a:prstGeom>
          <a:ln>
            <a:noFill/>
          </a:ln>
          <a:extLst>
            <a:ext uri="{53640926-AAD7-44D8-BBD7-CCE9431645EC}">
              <a14:shadowObscured xmlns:a14="http://schemas.microsoft.com/office/drawing/2010/main"/>
            </a:ext>
          </a:extLst>
        </p:spPr>
      </p:pic>
      <p:pic>
        <p:nvPicPr>
          <p:cNvPr id="6" name="Afbeelding 5"/>
          <p:cNvPicPr/>
          <p:nvPr/>
        </p:nvPicPr>
        <p:blipFill rotWithShape="1">
          <a:blip r:embed="rId3"/>
          <a:srcRect l="30258" t="23222" r="27248" b="19166"/>
          <a:stretch/>
        </p:blipFill>
        <p:spPr bwMode="auto">
          <a:xfrm>
            <a:off x="924791" y="1527465"/>
            <a:ext cx="6182591" cy="3709554"/>
          </a:xfrm>
          <a:prstGeom prst="rect">
            <a:avLst/>
          </a:prstGeom>
          <a:ln>
            <a:noFill/>
          </a:ln>
          <a:extLst>
            <a:ext uri="{53640926-AAD7-44D8-BBD7-CCE9431645EC}">
              <a14:shadowObscured xmlns:a14="http://schemas.microsoft.com/office/drawing/2010/main"/>
            </a:ext>
          </a:extLst>
        </p:spPr>
      </p:pic>
      <p:sp>
        <p:nvSpPr>
          <p:cNvPr id="8" name="Tekstvak 7"/>
          <p:cNvSpPr txBox="1"/>
          <p:nvPr/>
        </p:nvSpPr>
        <p:spPr>
          <a:xfrm>
            <a:off x="7678882" y="1226130"/>
            <a:ext cx="3501736" cy="5355312"/>
          </a:xfrm>
          <a:prstGeom prst="rect">
            <a:avLst/>
          </a:prstGeom>
          <a:noFill/>
        </p:spPr>
        <p:txBody>
          <a:bodyPr wrap="square" rtlCol="0">
            <a:spAutoFit/>
          </a:bodyPr>
          <a:lstStyle/>
          <a:p>
            <a:pPr marL="285750" indent="-285750">
              <a:buFontTx/>
              <a:buChar char="-"/>
            </a:pPr>
            <a:r>
              <a:rPr lang="nl-NL" dirty="0" smtClean="0"/>
              <a:t>Lees de titel</a:t>
            </a:r>
          </a:p>
          <a:p>
            <a:pPr marL="285750" indent="-285750">
              <a:buFontTx/>
              <a:buChar char="-"/>
            </a:pPr>
            <a:r>
              <a:rPr lang="nl-NL" dirty="0" smtClean="0"/>
              <a:t>Lees de vraag </a:t>
            </a:r>
            <a:r>
              <a:rPr lang="nl-NL" dirty="0" smtClean="0">
                <a:sym typeface="Wingdings" panose="05000000000000000000" pitchFamily="2" charset="2"/>
              </a:rPr>
              <a:t> er moet iets helder worden uit paragraaf 1.</a:t>
            </a:r>
          </a:p>
          <a:p>
            <a:pPr marL="285750" indent="-285750">
              <a:buFontTx/>
              <a:buChar char="-"/>
            </a:pPr>
            <a:r>
              <a:rPr lang="nl-NL" dirty="0" smtClean="0">
                <a:sym typeface="Wingdings" panose="05000000000000000000" pitchFamily="2" charset="2"/>
              </a:rPr>
              <a:t>Onderstreep signaalwoorden in de tekst: dit keer geen</a:t>
            </a:r>
          </a:p>
          <a:p>
            <a:pPr marL="285750" indent="-285750">
              <a:buFontTx/>
              <a:buChar char="-"/>
            </a:pPr>
            <a:r>
              <a:rPr lang="nl-NL" dirty="0" smtClean="0">
                <a:sym typeface="Wingdings" panose="05000000000000000000" pitchFamily="2" charset="2"/>
              </a:rPr>
              <a:t>Streep de foute antwoorden weg:</a:t>
            </a:r>
            <a:br>
              <a:rPr lang="nl-NL" dirty="0" smtClean="0">
                <a:sym typeface="Wingdings" panose="05000000000000000000" pitchFamily="2" charset="2"/>
              </a:rPr>
            </a:br>
            <a:r>
              <a:rPr lang="nl-NL" dirty="0" smtClean="0">
                <a:sym typeface="Wingdings" panose="05000000000000000000" pitchFamily="2" charset="2"/>
              </a:rPr>
              <a:t>A. Klopt niet.</a:t>
            </a:r>
            <a:r>
              <a:rPr lang="nl-NL" i="1" dirty="0" smtClean="0">
                <a:sym typeface="Wingdings" panose="05000000000000000000" pitchFamily="2" charset="2"/>
              </a:rPr>
              <a:t> </a:t>
            </a:r>
            <a:r>
              <a:rPr lang="nl-NL" dirty="0" smtClean="0">
                <a:sym typeface="Wingdings" panose="05000000000000000000" pitchFamily="2" charset="2"/>
              </a:rPr>
              <a:t>Gaat fout bij </a:t>
            </a:r>
            <a:r>
              <a:rPr lang="nl-NL" i="1" dirty="0" err="1" smtClean="0">
                <a:sym typeface="Wingdings" panose="05000000000000000000" pitchFamily="2" charset="2"/>
              </a:rPr>
              <a:t>only</a:t>
            </a:r>
            <a:r>
              <a:rPr lang="nl-NL" dirty="0">
                <a:sym typeface="Wingdings" panose="05000000000000000000" pitchFamily="2" charset="2"/>
              </a:rPr>
              <a:t> </a:t>
            </a:r>
            <a:r>
              <a:rPr lang="nl-NL" dirty="0" smtClean="0">
                <a:sym typeface="Wingdings" panose="05000000000000000000" pitchFamily="2" charset="2"/>
              </a:rPr>
              <a:t>(gebruikt om grootste deel antwoorden fout te laten zijn). </a:t>
            </a:r>
            <a:br>
              <a:rPr lang="nl-NL" dirty="0" smtClean="0">
                <a:sym typeface="Wingdings" panose="05000000000000000000" pitchFamily="2" charset="2"/>
              </a:rPr>
            </a:br>
            <a:r>
              <a:rPr lang="nl-NL" dirty="0" smtClean="0">
                <a:sym typeface="Wingdings" panose="05000000000000000000" pitchFamily="2" charset="2"/>
              </a:rPr>
              <a:t>B. Klopt niet. </a:t>
            </a:r>
            <a:r>
              <a:rPr lang="nl-NL" u="sng" dirty="0" smtClean="0">
                <a:sym typeface="Wingdings" panose="05000000000000000000" pitchFamily="2" charset="2"/>
              </a:rPr>
              <a:t>In</a:t>
            </a:r>
            <a:r>
              <a:rPr lang="nl-NL" dirty="0" smtClean="0">
                <a:sym typeface="Wingdings" panose="05000000000000000000" pitchFamily="2" charset="2"/>
              </a:rPr>
              <a:t>significant maakt het verschil: alinea focust juist op belangrijker worden. </a:t>
            </a:r>
            <a:br>
              <a:rPr lang="nl-NL" dirty="0" smtClean="0">
                <a:sym typeface="Wingdings" panose="05000000000000000000" pitchFamily="2" charset="2"/>
              </a:rPr>
            </a:br>
            <a:r>
              <a:rPr lang="nl-NL" dirty="0" smtClean="0">
                <a:sym typeface="Wingdings" panose="05000000000000000000" pitchFamily="2" charset="2"/>
              </a:rPr>
              <a:t>C. Correct. Vanwege </a:t>
            </a:r>
            <a:r>
              <a:rPr lang="nl-NL" i="1" dirty="0" err="1" smtClean="0">
                <a:sym typeface="Wingdings" panose="05000000000000000000" pitchFamily="2" charset="2"/>
              </a:rPr>
              <a:t>rising</a:t>
            </a:r>
            <a:r>
              <a:rPr lang="nl-NL" dirty="0" smtClean="0">
                <a:sym typeface="Wingdings" panose="05000000000000000000" pitchFamily="2" charset="2"/>
              </a:rPr>
              <a:t> (synoniemen: </a:t>
            </a:r>
            <a:r>
              <a:rPr lang="nl-NL" dirty="0" err="1" smtClean="0">
                <a:sym typeface="Wingdings" panose="05000000000000000000" pitchFamily="2" charset="2"/>
              </a:rPr>
              <a:t>growing</a:t>
            </a:r>
            <a:r>
              <a:rPr lang="nl-NL" dirty="0" smtClean="0">
                <a:sym typeface="Wingdings" panose="05000000000000000000" pitchFamily="2" charset="2"/>
              </a:rPr>
              <a:t>, catch up)</a:t>
            </a:r>
          </a:p>
          <a:p>
            <a:r>
              <a:rPr lang="nl-NL" dirty="0">
                <a:sym typeface="Wingdings" panose="05000000000000000000" pitchFamily="2" charset="2"/>
              </a:rPr>
              <a:t> </a:t>
            </a:r>
            <a:r>
              <a:rPr lang="nl-NL" dirty="0" smtClean="0">
                <a:sym typeface="Wingdings" panose="05000000000000000000" pitchFamily="2" charset="2"/>
              </a:rPr>
              <a:t>    D: Klopt niet: vanwege </a:t>
            </a:r>
            <a:r>
              <a:rPr lang="nl-NL" i="1" dirty="0" smtClean="0">
                <a:sym typeface="Wingdings" panose="05000000000000000000" pitchFamily="2" charset="2"/>
              </a:rPr>
              <a:t>most</a:t>
            </a:r>
            <a:r>
              <a:rPr lang="nl-NL" dirty="0" smtClean="0">
                <a:sym typeface="Wingdings" panose="05000000000000000000" pitchFamily="2" charset="2"/>
              </a:rPr>
              <a:t>: 42         % en vanwege </a:t>
            </a:r>
            <a:r>
              <a:rPr lang="nl-NL" i="1" dirty="0" err="1" smtClean="0">
                <a:sym typeface="Wingdings" panose="05000000000000000000" pitchFamily="2" charset="2"/>
              </a:rPr>
              <a:t>breakthroughs</a:t>
            </a:r>
            <a:r>
              <a:rPr lang="nl-NL" dirty="0" smtClean="0">
                <a:sym typeface="Wingdings" panose="05000000000000000000" pitchFamily="2" charset="2"/>
              </a:rPr>
              <a:t> (gaat om </a:t>
            </a:r>
            <a:r>
              <a:rPr lang="nl-NL" dirty="0" err="1" smtClean="0">
                <a:sym typeface="Wingdings" panose="05000000000000000000" pitchFamily="2" charset="2"/>
              </a:rPr>
              <a:t>scientific</a:t>
            </a:r>
            <a:r>
              <a:rPr lang="nl-NL" dirty="0" smtClean="0">
                <a:sym typeface="Wingdings" panose="05000000000000000000" pitchFamily="2" charset="2"/>
              </a:rPr>
              <a:t> research in </a:t>
            </a:r>
            <a:r>
              <a:rPr lang="nl-NL" dirty="0" err="1" smtClean="0">
                <a:sym typeface="Wingdings" panose="05000000000000000000" pitchFamily="2" charset="2"/>
              </a:rPr>
              <a:t>general</a:t>
            </a:r>
            <a:r>
              <a:rPr lang="nl-NL" dirty="0" smtClean="0">
                <a:sym typeface="Wingdings" panose="05000000000000000000" pitchFamily="2" charset="2"/>
              </a:rPr>
              <a:t>)</a:t>
            </a:r>
            <a:endParaRPr lang="en-GB" dirty="0"/>
          </a:p>
        </p:txBody>
      </p:sp>
    </p:spTree>
    <p:extLst>
      <p:ext uri="{BB962C8B-B14F-4D97-AF65-F5344CB8AC3E}">
        <p14:creationId xmlns:p14="http://schemas.microsoft.com/office/powerpoint/2010/main" val="2650139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09600" y="457201"/>
            <a:ext cx="10972800" cy="1143000"/>
          </a:xfrm>
        </p:spPr>
        <p:txBody>
          <a:bodyPr/>
          <a:lstStyle/>
          <a:p>
            <a:r>
              <a:rPr lang="nl-NL" dirty="0" smtClean="0"/>
              <a:t>Oefenen MC</a:t>
            </a:r>
            <a:endParaRPr lang="nl-NL" dirty="0"/>
          </a:p>
        </p:txBody>
      </p:sp>
      <p:sp>
        <p:nvSpPr>
          <p:cNvPr id="2" name="Tijdelijke aanduiding voor inhoud 1"/>
          <p:cNvSpPr>
            <a:spLocks noGrp="1"/>
          </p:cNvSpPr>
          <p:nvPr>
            <p:ph idx="1"/>
          </p:nvPr>
        </p:nvSpPr>
        <p:spPr/>
        <p:txBody>
          <a:bodyPr>
            <a:normAutofit fontScale="85000" lnSpcReduction="20000"/>
          </a:bodyPr>
          <a:lstStyle/>
          <a:p>
            <a:pPr>
              <a:buNone/>
            </a:pPr>
            <a:r>
              <a:rPr lang="nl-NL" dirty="0" smtClean="0">
                <a:solidFill>
                  <a:schemeClr val="tx1">
                    <a:lumMod val="90000"/>
                    <a:lumOff val="10000"/>
                  </a:schemeClr>
                </a:solidFill>
              </a:rPr>
              <a:t>Havo</a:t>
            </a:r>
          </a:p>
          <a:p>
            <a:r>
              <a:rPr lang="nl-NL" dirty="0" smtClean="0">
                <a:solidFill>
                  <a:schemeClr val="tx1">
                    <a:lumMod val="90000"/>
                    <a:lumOff val="10000"/>
                  </a:schemeClr>
                </a:solidFill>
              </a:rPr>
              <a:t>2011-II: 9 </a:t>
            </a:r>
          </a:p>
          <a:p>
            <a:pPr lvl="1"/>
            <a:r>
              <a:rPr lang="nl-NL" dirty="0" smtClean="0">
                <a:solidFill>
                  <a:schemeClr val="tx1">
                    <a:lumMod val="90000"/>
                    <a:lumOff val="10000"/>
                  </a:schemeClr>
                </a:solidFill>
              </a:rPr>
              <a:t>Goede grote lijn</a:t>
            </a:r>
          </a:p>
          <a:p>
            <a:r>
              <a:rPr lang="nl-NL" dirty="0" smtClean="0">
                <a:solidFill>
                  <a:schemeClr val="tx1">
                    <a:lumMod val="90000"/>
                    <a:lumOff val="10000"/>
                  </a:schemeClr>
                </a:solidFill>
              </a:rPr>
              <a:t>2010-II: 7</a:t>
            </a:r>
          </a:p>
          <a:p>
            <a:r>
              <a:rPr lang="nl-NL" dirty="0" smtClean="0">
                <a:solidFill>
                  <a:schemeClr val="tx1">
                    <a:lumMod val="90000"/>
                    <a:lumOff val="10000"/>
                  </a:schemeClr>
                </a:solidFill>
              </a:rPr>
              <a:t>2010-II: 8 </a:t>
            </a:r>
          </a:p>
          <a:p>
            <a:pPr marL="109728" indent="0">
              <a:buNone/>
            </a:pPr>
            <a:r>
              <a:rPr lang="nl-NL" dirty="0" smtClean="0">
                <a:solidFill>
                  <a:schemeClr val="tx1">
                    <a:lumMod val="90000"/>
                    <a:lumOff val="10000"/>
                  </a:schemeClr>
                </a:solidFill>
              </a:rPr>
              <a:t>VWO</a:t>
            </a:r>
          </a:p>
          <a:p>
            <a:r>
              <a:rPr lang="nl-NL" dirty="0">
                <a:solidFill>
                  <a:schemeClr val="tx1">
                    <a:lumMod val="90000"/>
                    <a:lumOff val="10000"/>
                  </a:schemeClr>
                </a:solidFill>
              </a:rPr>
              <a:t>2010-I:7 </a:t>
            </a:r>
            <a:endParaRPr lang="nl-NL" dirty="0" smtClean="0">
              <a:solidFill>
                <a:schemeClr val="tx1">
                  <a:lumMod val="90000"/>
                  <a:lumOff val="10000"/>
                </a:schemeClr>
              </a:solidFill>
            </a:endParaRPr>
          </a:p>
          <a:p>
            <a:r>
              <a:rPr lang="nl-NL" dirty="0" smtClean="0">
                <a:solidFill>
                  <a:schemeClr val="tx1">
                    <a:lumMod val="90000"/>
                    <a:lumOff val="10000"/>
                  </a:schemeClr>
                </a:solidFill>
              </a:rPr>
              <a:t>2008-I:4 </a:t>
            </a:r>
          </a:p>
          <a:p>
            <a:r>
              <a:rPr lang="nl-NL" dirty="0" smtClean="0">
                <a:solidFill>
                  <a:schemeClr val="tx1">
                    <a:lumMod val="90000"/>
                    <a:lumOff val="10000"/>
                  </a:schemeClr>
                </a:solidFill>
              </a:rPr>
              <a:t>2010-I:4  =&gt; 2, 3, 5</a:t>
            </a:r>
          </a:p>
          <a:p>
            <a:r>
              <a:rPr lang="nl-NL" dirty="0" smtClean="0">
                <a:solidFill>
                  <a:schemeClr val="tx1">
                    <a:lumMod val="90000"/>
                    <a:lumOff val="10000"/>
                  </a:schemeClr>
                </a:solidFill>
              </a:rPr>
              <a:t>2011-I:4 </a:t>
            </a:r>
          </a:p>
          <a:p>
            <a:r>
              <a:rPr lang="nl-NL" dirty="0" smtClean="0">
                <a:solidFill>
                  <a:schemeClr val="tx1">
                    <a:lumMod val="90000"/>
                    <a:lumOff val="10000"/>
                  </a:schemeClr>
                </a:solidFill>
              </a:rPr>
              <a:t>2011-I:6</a:t>
            </a:r>
            <a:endParaRPr lang="nl-NL" dirty="0">
              <a:solidFill>
                <a:schemeClr val="tx1">
                  <a:lumMod val="90000"/>
                  <a:lumOff val="10000"/>
                </a:schemeClr>
              </a:solidFill>
            </a:endParaRPr>
          </a:p>
          <a:p>
            <a:endParaRPr lang="nl-NL" dirty="0">
              <a:solidFill>
                <a:schemeClr val="tx1">
                  <a:lumMod val="90000"/>
                  <a:lumOff val="10000"/>
                </a:schemeClr>
              </a:solidFill>
            </a:endParaRPr>
          </a:p>
        </p:txBody>
      </p:sp>
    </p:spTree>
    <p:extLst>
      <p:ext uri="{BB962C8B-B14F-4D97-AF65-F5344CB8AC3E}">
        <p14:creationId xmlns:p14="http://schemas.microsoft.com/office/powerpoint/2010/main" val="299338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2135560" y="948130"/>
            <a:ext cx="7772400" cy="797543"/>
          </a:xfrm>
        </p:spPr>
        <p:txBody>
          <a:bodyPr>
            <a:normAutofit/>
          </a:bodyPr>
          <a:lstStyle/>
          <a:p>
            <a:r>
              <a:rPr lang="nl-NL" sz="4000" dirty="0" smtClean="0"/>
              <a:t>Soort vraag: Structuur vraag</a:t>
            </a:r>
            <a:endParaRPr lang="nl-NL" sz="4000" dirty="0"/>
          </a:p>
        </p:txBody>
      </p:sp>
      <p:sp>
        <p:nvSpPr>
          <p:cNvPr id="5" name="Ondertitel 2"/>
          <p:cNvSpPr>
            <a:spLocks noGrp="1"/>
          </p:cNvSpPr>
          <p:nvPr>
            <p:ph type="subTitle" idx="1"/>
          </p:nvPr>
        </p:nvSpPr>
        <p:spPr>
          <a:xfrm>
            <a:off x="1818409" y="1943100"/>
            <a:ext cx="8821882" cy="4478482"/>
          </a:xfrm>
        </p:spPr>
        <p:txBody>
          <a:bodyPr>
            <a:normAutofit fontScale="85000" lnSpcReduction="20000"/>
          </a:bodyPr>
          <a:lstStyle/>
          <a:p>
            <a:pPr algn="l"/>
            <a:r>
              <a:rPr lang="nl-NL" b="1" dirty="0">
                <a:solidFill>
                  <a:srgbClr val="002060"/>
                </a:solidFill>
              </a:rPr>
              <a:t>Omschrijving</a:t>
            </a:r>
            <a:r>
              <a:rPr lang="nl-NL" dirty="0">
                <a:solidFill>
                  <a:srgbClr val="002060"/>
                </a:solidFill>
              </a:rPr>
              <a:t>: Vraag over verbanden in de tekst, tussen alinea’s of zinnen.</a:t>
            </a:r>
          </a:p>
          <a:p>
            <a:pPr algn="l"/>
            <a:endParaRPr lang="nl-NL" dirty="0">
              <a:solidFill>
                <a:srgbClr val="002060"/>
              </a:solidFill>
            </a:endParaRPr>
          </a:p>
          <a:p>
            <a:pPr algn="l"/>
            <a:r>
              <a:rPr lang="nl-NL" b="1" dirty="0">
                <a:solidFill>
                  <a:srgbClr val="002060"/>
                </a:solidFill>
              </a:rPr>
              <a:t>Aanpak: </a:t>
            </a:r>
          </a:p>
          <a:p>
            <a:pPr marL="342900" indent="-342900" algn="l">
              <a:buFontTx/>
              <a:buChar char="-"/>
            </a:pPr>
            <a:r>
              <a:rPr lang="nl-NL" dirty="0">
                <a:solidFill>
                  <a:srgbClr val="002060"/>
                </a:solidFill>
              </a:rPr>
              <a:t>Markeer het signaalwoord (met markeerstift!) in de betreffende zin of alinea.</a:t>
            </a:r>
          </a:p>
          <a:p>
            <a:pPr marL="342900" indent="-342900" algn="l">
              <a:buFontTx/>
              <a:buChar char="-"/>
            </a:pPr>
            <a:r>
              <a:rPr lang="nl-NL" dirty="0">
                <a:solidFill>
                  <a:srgbClr val="002060"/>
                </a:solidFill>
              </a:rPr>
              <a:t>Bepaal aan de hand van het signaalwoord om welk verband het gaat: een reden, tegenstelling, opsomming, enz.</a:t>
            </a:r>
          </a:p>
          <a:p>
            <a:pPr marL="342900" indent="-342900" algn="l">
              <a:buFontTx/>
              <a:buChar char="-"/>
            </a:pPr>
            <a:r>
              <a:rPr lang="nl-NL" dirty="0">
                <a:solidFill>
                  <a:srgbClr val="002060"/>
                </a:solidFill>
              </a:rPr>
              <a:t>Trek je conclusie en geef het antwoord</a:t>
            </a:r>
          </a:p>
          <a:p>
            <a:pPr algn="l"/>
            <a:r>
              <a:rPr lang="nl-NL" dirty="0">
                <a:solidFill>
                  <a:srgbClr val="002060"/>
                </a:solidFill>
                <a:sym typeface="Wingdings" pitchFamily="2" charset="2"/>
              </a:rPr>
              <a:t> Let op, staat er geen signaalwoord kijk dan vooral naar: werkwoorden, leestekens en tegenstellingen</a:t>
            </a:r>
            <a:r>
              <a:rPr lang="nl-NL" dirty="0" smtClean="0">
                <a:solidFill>
                  <a:srgbClr val="002060"/>
                </a:solidFill>
                <a:sym typeface="Wingdings" pitchFamily="2" charset="2"/>
              </a:rPr>
              <a:t>.</a:t>
            </a:r>
            <a:endParaRPr lang="nl-NL" dirty="0">
              <a:solidFill>
                <a:srgbClr val="002060"/>
              </a:solidFill>
            </a:endParaRPr>
          </a:p>
        </p:txBody>
      </p:sp>
    </p:spTree>
    <p:extLst>
      <p:ext uri="{BB962C8B-B14F-4D97-AF65-F5344CB8AC3E}">
        <p14:creationId xmlns:p14="http://schemas.microsoft.com/office/powerpoint/2010/main" val="1595964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19439"/>
          </a:xfrm>
        </p:spPr>
        <p:txBody>
          <a:bodyPr/>
          <a:lstStyle/>
          <a:p>
            <a:pPr algn="r"/>
            <a:r>
              <a:rPr lang="nl-NL" dirty="0" smtClean="0"/>
              <a:t>Structuurvraag – voorbeeld </a:t>
            </a:r>
            <a:endParaRPr lang="en-GB" dirty="0"/>
          </a:p>
        </p:txBody>
      </p:sp>
      <p:pic>
        <p:nvPicPr>
          <p:cNvPr id="4" name="Tijdelijke aanduiding voor inhoud 3"/>
          <p:cNvPicPr>
            <a:picLocks noGrp="1"/>
          </p:cNvPicPr>
          <p:nvPr>
            <p:ph idx="1"/>
          </p:nvPr>
        </p:nvPicPr>
        <p:blipFill rotWithShape="1">
          <a:blip r:embed="rId2"/>
          <a:srcRect l="30092" t="12346" r="49240" b="12405"/>
          <a:stretch/>
        </p:blipFill>
        <p:spPr bwMode="auto">
          <a:xfrm>
            <a:off x="838200" y="477982"/>
            <a:ext cx="3068782" cy="5564044"/>
          </a:xfrm>
          <a:prstGeom prst="rect">
            <a:avLst/>
          </a:prstGeom>
          <a:ln>
            <a:noFill/>
          </a:ln>
          <a:extLst>
            <a:ext uri="{53640926-AAD7-44D8-BBD7-CCE9431645EC}">
              <a14:shadowObscured xmlns:a14="http://schemas.microsoft.com/office/drawing/2010/main"/>
            </a:ext>
          </a:extLst>
        </p:spPr>
      </p:pic>
      <p:pic>
        <p:nvPicPr>
          <p:cNvPr id="5" name="Afbeelding 4"/>
          <p:cNvPicPr/>
          <p:nvPr/>
        </p:nvPicPr>
        <p:blipFill rotWithShape="1">
          <a:blip r:embed="rId3"/>
          <a:srcRect l="28274" t="68195" r="31713" b="20929"/>
          <a:stretch/>
        </p:blipFill>
        <p:spPr bwMode="auto">
          <a:xfrm>
            <a:off x="4435821" y="1527463"/>
            <a:ext cx="6682452" cy="1184564"/>
          </a:xfrm>
          <a:prstGeom prst="rect">
            <a:avLst/>
          </a:prstGeom>
          <a:ln>
            <a:noFill/>
          </a:ln>
          <a:extLst>
            <a:ext uri="{53640926-AAD7-44D8-BBD7-CCE9431645EC}">
              <a14:shadowObscured xmlns:a14="http://schemas.microsoft.com/office/drawing/2010/main"/>
            </a:ext>
          </a:extLst>
        </p:spPr>
      </p:pic>
      <p:sp>
        <p:nvSpPr>
          <p:cNvPr id="6" name="Tekstvak 5"/>
          <p:cNvSpPr txBox="1"/>
          <p:nvPr/>
        </p:nvSpPr>
        <p:spPr>
          <a:xfrm>
            <a:off x="4873336" y="3283527"/>
            <a:ext cx="6480464" cy="2585323"/>
          </a:xfrm>
          <a:prstGeom prst="rect">
            <a:avLst/>
          </a:prstGeom>
          <a:noFill/>
        </p:spPr>
        <p:txBody>
          <a:bodyPr wrap="square" rtlCol="0">
            <a:spAutoFit/>
          </a:bodyPr>
          <a:lstStyle/>
          <a:p>
            <a:r>
              <a:rPr lang="nl-NL" dirty="0" smtClean="0"/>
              <a:t>Al gedaan bij eerste vraag: bepaal de grote lijn</a:t>
            </a:r>
          </a:p>
          <a:p>
            <a:pPr marL="285750" indent="-285750">
              <a:buFont typeface="Arial" panose="020B0604020202020204" pitchFamily="34" charset="0"/>
              <a:buChar char="•"/>
            </a:pPr>
            <a:r>
              <a:rPr lang="nl-NL" dirty="0" smtClean="0"/>
              <a:t>Lees de vraag. Het gaat om een verband tussen alinea 3 en 2. </a:t>
            </a:r>
          </a:p>
          <a:p>
            <a:pPr marL="285750" indent="-285750">
              <a:buFont typeface="Arial" panose="020B0604020202020204" pitchFamily="34" charset="0"/>
              <a:buChar char="•"/>
            </a:pPr>
            <a:r>
              <a:rPr lang="nl-NL" dirty="0" smtClean="0"/>
              <a:t>Het signaalwoord waar het om gaat is ‘even </a:t>
            </a:r>
            <a:r>
              <a:rPr lang="nl-NL" dirty="0" err="1" smtClean="0"/>
              <a:t>if</a:t>
            </a:r>
            <a:r>
              <a:rPr lang="nl-NL" dirty="0" smtClean="0"/>
              <a:t>’. Dit betekent ‘zelfs als’. Het geeft aan dat er iets wordt aangevuld / versterkt. </a:t>
            </a:r>
          </a:p>
          <a:p>
            <a:pPr marL="285750" indent="-285750">
              <a:buFont typeface="Arial" panose="020B0604020202020204" pitchFamily="34" charset="0"/>
              <a:buChar char="•"/>
            </a:pPr>
            <a:r>
              <a:rPr lang="nl-NL" dirty="0" smtClean="0"/>
              <a:t>Antwoord A suggereert een kritische uitleg (</a:t>
            </a:r>
            <a:r>
              <a:rPr lang="nl-NL" dirty="0" err="1" smtClean="0"/>
              <a:t>comments</a:t>
            </a:r>
            <a:r>
              <a:rPr lang="nl-NL" dirty="0" smtClean="0"/>
              <a:t> </a:t>
            </a:r>
            <a:r>
              <a:rPr lang="nl-NL" dirty="0" err="1" smtClean="0"/>
              <a:t>critically</a:t>
            </a:r>
            <a:r>
              <a:rPr lang="nl-NL" dirty="0" smtClean="0"/>
              <a:t>)</a:t>
            </a:r>
          </a:p>
          <a:p>
            <a:r>
              <a:rPr lang="nl-NL" dirty="0" smtClean="0"/>
              <a:t>     Antwoord B suggereert een uitbreiding, versterking van het           	vorige punt</a:t>
            </a:r>
          </a:p>
          <a:p>
            <a:r>
              <a:rPr lang="nl-NL" dirty="0" smtClean="0"/>
              <a:t>     Antwoord C vraagt om gevolgen (bijpassende signaalwoorden 	zouden zijn: </a:t>
            </a:r>
            <a:r>
              <a:rPr lang="nl-NL" i="1" dirty="0" err="1" smtClean="0"/>
              <a:t>subsequently</a:t>
            </a:r>
            <a:r>
              <a:rPr lang="nl-NL" i="1" dirty="0" smtClean="0"/>
              <a:t>, as a </a:t>
            </a:r>
            <a:r>
              <a:rPr lang="nl-NL" i="1" dirty="0" err="1" smtClean="0"/>
              <a:t>result</a:t>
            </a:r>
            <a:r>
              <a:rPr lang="nl-NL" i="1" dirty="0" smtClean="0"/>
              <a:t>, </a:t>
            </a:r>
            <a:r>
              <a:rPr lang="nl-NL" i="1" dirty="0" err="1" smtClean="0"/>
              <a:t>therefore</a:t>
            </a:r>
            <a:r>
              <a:rPr lang="nl-NL" i="1" dirty="0" smtClean="0"/>
              <a:t>)</a:t>
            </a:r>
            <a:endParaRPr lang="en-GB" dirty="0"/>
          </a:p>
        </p:txBody>
      </p:sp>
    </p:spTree>
    <p:extLst>
      <p:ext uri="{BB962C8B-B14F-4D97-AF65-F5344CB8AC3E}">
        <p14:creationId xmlns:p14="http://schemas.microsoft.com/office/powerpoint/2010/main" val="3170397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Voorbeelden structuurvragen:</a:t>
            </a:r>
            <a:endParaRPr lang="nl-NL" dirty="0"/>
          </a:p>
        </p:txBody>
      </p:sp>
      <p:sp>
        <p:nvSpPr>
          <p:cNvPr id="2" name="Tijdelijke aanduiding voor inhoud 1"/>
          <p:cNvSpPr>
            <a:spLocks noGrp="1"/>
          </p:cNvSpPr>
          <p:nvPr>
            <p:ph idx="1"/>
          </p:nvPr>
        </p:nvSpPr>
        <p:spPr/>
        <p:txBody>
          <a:bodyPr/>
          <a:lstStyle/>
          <a:p>
            <a:pPr>
              <a:buNone/>
            </a:pPr>
            <a:r>
              <a:rPr lang="nl-NL" dirty="0" smtClean="0">
                <a:solidFill>
                  <a:schemeClr val="tx1">
                    <a:lumMod val="90000"/>
                    <a:lumOff val="10000"/>
                  </a:schemeClr>
                </a:solidFill>
              </a:rPr>
              <a:t>Havo:</a:t>
            </a:r>
          </a:p>
          <a:p>
            <a:r>
              <a:rPr lang="nl-NL" dirty="0" smtClean="0">
                <a:solidFill>
                  <a:schemeClr val="tx1">
                    <a:lumMod val="90000"/>
                    <a:lumOff val="10000"/>
                  </a:schemeClr>
                </a:solidFill>
              </a:rPr>
              <a:t>2010-I: 7 (p. 176) (vraag 1+2)</a:t>
            </a:r>
          </a:p>
          <a:p>
            <a:r>
              <a:rPr lang="nl-NL" dirty="0" smtClean="0">
                <a:solidFill>
                  <a:schemeClr val="tx1">
                    <a:lumMod val="90000"/>
                    <a:lumOff val="10000"/>
                  </a:schemeClr>
                </a:solidFill>
              </a:rPr>
              <a:t>(zie eind PP)</a:t>
            </a:r>
          </a:p>
          <a:p>
            <a:endParaRPr lang="nl-NL" dirty="0">
              <a:solidFill>
                <a:schemeClr val="tx1">
                  <a:lumMod val="90000"/>
                  <a:lumOff val="10000"/>
                </a:schemeClr>
              </a:solidFill>
            </a:endParaRPr>
          </a:p>
          <a:p>
            <a:pPr marL="109728" indent="0">
              <a:buNone/>
            </a:pPr>
            <a:r>
              <a:rPr lang="nl-NL" dirty="0" smtClean="0">
                <a:solidFill>
                  <a:schemeClr val="tx1">
                    <a:lumMod val="90000"/>
                    <a:lumOff val="10000"/>
                  </a:schemeClr>
                </a:solidFill>
              </a:rPr>
              <a:t>VWO: </a:t>
            </a:r>
          </a:p>
          <a:p>
            <a:pPr marL="109728" indent="0">
              <a:buNone/>
            </a:pPr>
            <a:r>
              <a:rPr lang="nl-NL" dirty="0" smtClean="0">
                <a:solidFill>
                  <a:schemeClr val="tx1">
                    <a:lumMod val="90000"/>
                    <a:lumOff val="10000"/>
                  </a:schemeClr>
                </a:solidFill>
              </a:rPr>
              <a:t>2011-I:7 (p.201) =&gt;28</a:t>
            </a:r>
          </a:p>
          <a:p>
            <a:pPr lvl="1"/>
            <a:endParaRPr lang="nl-NL" dirty="0" smtClean="0">
              <a:solidFill>
                <a:schemeClr val="tx1">
                  <a:lumMod val="90000"/>
                  <a:lumOff val="10000"/>
                </a:schemeClr>
              </a:solidFill>
            </a:endParaRPr>
          </a:p>
          <a:p>
            <a:endParaRPr lang="nl-NL" dirty="0">
              <a:solidFill>
                <a:schemeClr val="tx1">
                  <a:lumMod val="90000"/>
                  <a:lumOff val="10000"/>
                </a:schemeClr>
              </a:solidFill>
            </a:endParaRPr>
          </a:p>
        </p:txBody>
      </p:sp>
    </p:spTree>
    <p:extLst>
      <p:ext uri="{BB962C8B-B14F-4D97-AF65-F5344CB8AC3E}">
        <p14:creationId xmlns:p14="http://schemas.microsoft.com/office/powerpoint/2010/main" val="98288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2207568" y="906567"/>
            <a:ext cx="7772400" cy="849498"/>
          </a:xfrm>
        </p:spPr>
        <p:txBody>
          <a:bodyPr>
            <a:normAutofit/>
          </a:bodyPr>
          <a:lstStyle/>
          <a:p>
            <a:r>
              <a:rPr lang="nl-NL" sz="4200" dirty="0" smtClean="0"/>
              <a:t>Soort vraag: bewering / stelling</a:t>
            </a:r>
            <a:endParaRPr lang="nl-NL" sz="4200" dirty="0"/>
          </a:p>
        </p:txBody>
      </p:sp>
      <p:sp>
        <p:nvSpPr>
          <p:cNvPr id="5" name="Ondertitel 2"/>
          <p:cNvSpPr>
            <a:spLocks noGrp="1"/>
          </p:cNvSpPr>
          <p:nvPr>
            <p:ph type="subTitle" idx="1"/>
          </p:nvPr>
        </p:nvSpPr>
        <p:spPr>
          <a:xfrm>
            <a:off x="2135560" y="2036618"/>
            <a:ext cx="7704856" cy="4156396"/>
          </a:xfrm>
        </p:spPr>
        <p:txBody>
          <a:bodyPr>
            <a:normAutofit/>
          </a:bodyPr>
          <a:lstStyle/>
          <a:p>
            <a:pPr algn="l"/>
            <a:r>
              <a:rPr lang="nl-NL" sz="2000" b="1" dirty="0">
                <a:solidFill>
                  <a:srgbClr val="002060"/>
                </a:solidFill>
              </a:rPr>
              <a:t>Omschrijving: </a:t>
            </a:r>
            <a:r>
              <a:rPr lang="nl-NL" sz="2000" dirty="0">
                <a:solidFill>
                  <a:srgbClr val="002060"/>
                </a:solidFill>
              </a:rPr>
              <a:t>Het betreft vrijwel altijd een vraag waarin je moet aangeven of een bewering juist of onjuist is. Vaak zijn dit vragen waar je twee punten voor kunt behalen.</a:t>
            </a:r>
          </a:p>
          <a:p>
            <a:pPr algn="l"/>
            <a:endParaRPr lang="nl-NL" sz="2000" dirty="0">
              <a:solidFill>
                <a:srgbClr val="002060"/>
              </a:solidFill>
            </a:endParaRPr>
          </a:p>
          <a:p>
            <a:pPr algn="l"/>
            <a:r>
              <a:rPr lang="nl-NL" sz="2000" b="1" dirty="0">
                <a:solidFill>
                  <a:srgbClr val="002060"/>
                </a:solidFill>
              </a:rPr>
              <a:t>Aanpak: </a:t>
            </a:r>
          </a:p>
          <a:p>
            <a:pPr marL="342900" indent="-342900" algn="l">
              <a:buFont typeface="Arial" pitchFamily="34" charset="0"/>
              <a:buChar char="•"/>
            </a:pPr>
            <a:r>
              <a:rPr lang="nl-NL" sz="2000" dirty="0">
                <a:solidFill>
                  <a:srgbClr val="002060"/>
                </a:solidFill>
              </a:rPr>
              <a:t>BELANGRIJK: Een bewering is alleen juist als </a:t>
            </a:r>
            <a:r>
              <a:rPr lang="nl-NL" sz="2000" u="sng" dirty="0">
                <a:solidFill>
                  <a:srgbClr val="002060"/>
                </a:solidFill>
              </a:rPr>
              <a:t>alle</a:t>
            </a:r>
            <a:r>
              <a:rPr lang="nl-NL" sz="2000" dirty="0">
                <a:solidFill>
                  <a:srgbClr val="002060"/>
                </a:solidFill>
              </a:rPr>
              <a:t> elementen uit de bewering juist zijn. Tip: Knip het antwoord in stukken en check per element. </a:t>
            </a:r>
          </a:p>
          <a:p>
            <a:pPr marL="342900" indent="-342900" algn="l">
              <a:buFont typeface="Arial" pitchFamily="34" charset="0"/>
              <a:buChar char="•"/>
            </a:pPr>
            <a:r>
              <a:rPr lang="nl-NL" sz="2000" dirty="0">
                <a:solidFill>
                  <a:srgbClr val="002060"/>
                </a:solidFill>
              </a:rPr>
              <a:t>Woorden als ‘altijd, nooit, alles, alleen maar, vooral’ staan in beweringen die meestal onjuist zijn!</a:t>
            </a:r>
          </a:p>
          <a:p>
            <a:pPr marL="342900" indent="-342900" algn="l">
              <a:buFont typeface="Arial" pitchFamily="34" charset="0"/>
              <a:buChar char="•"/>
            </a:pPr>
            <a:r>
              <a:rPr lang="nl-NL" sz="2000" dirty="0">
                <a:solidFill>
                  <a:srgbClr val="002060"/>
                </a:solidFill>
              </a:rPr>
              <a:t>Check altijd of de juiste beweringen in de Grote Lijn passen.</a:t>
            </a:r>
          </a:p>
        </p:txBody>
      </p:sp>
    </p:spTree>
    <p:extLst>
      <p:ext uri="{BB962C8B-B14F-4D97-AF65-F5344CB8AC3E}">
        <p14:creationId xmlns:p14="http://schemas.microsoft.com/office/powerpoint/2010/main" val="2214816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9800" y="404666"/>
            <a:ext cx="7772400" cy="891942"/>
          </a:xfrm>
        </p:spPr>
        <p:txBody>
          <a:bodyPr>
            <a:normAutofit/>
          </a:bodyPr>
          <a:lstStyle/>
          <a:p>
            <a:r>
              <a:rPr lang="nl-NL" dirty="0" smtClean="0"/>
              <a:t>Beweringen</a:t>
            </a:r>
            <a:endParaRPr lang="nl-NL" dirty="0"/>
          </a:p>
        </p:txBody>
      </p:sp>
      <p:pic>
        <p:nvPicPr>
          <p:cNvPr id="4" name="Afbeelding 3"/>
          <p:cNvPicPr>
            <a:picLocks noChangeAspect="1"/>
          </p:cNvPicPr>
          <p:nvPr/>
        </p:nvPicPr>
        <p:blipFill>
          <a:blip r:embed="rId2"/>
          <a:stretch>
            <a:fillRect/>
          </a:stretch>
        </p:blipFill>
        <p:spPr>
          <a:xfrm>
            <a:off x="1775520" y="1412777"/>
            <a:ext cx="5256584" cy="2383093"/>
          </a:xfrm>
          <a:prstGeom prst="rect">
            <a:avLst/>
          </a:prstGeom>
        </p:spPr>
      </p:pic>
      <p:pic>
        <p:nvPicPr>
          <p:cNvPr id="6" name="Afbeelding 5"/>
          <p:cNvPicPr>
            <a:picLocks noChangeAspect="1"/>
          </p:cNvPicPr>
          <p:nvPr/>
        </p:nvPicPr>
        <p:blipFill>
          <a:blip r:embed="rId3"/>
          <a:stretch>
            <a:fillRect/>
          </a:stretch>
        </p:blipFill>
        <p:spPr>
          <a:xfrm>
            <a:off x="1775521" y="5434250"/>
            <a:ext cx="5256584" cy="1307118"/>
          </a:xfrm>
          <a:prstGeom prst="rect">
            <a:avLst/>
          </a:prstGeom>
        </p:spPr>
      </p:pic>
      <p:sp>
        <p:nvSpPr>
          <p:cNvPr id="7" name="Tekstvak 6"/>
          <p:cNvSpPr txBox="1"/>
          <p:nvPr/>
        </p:nvSpPr>
        <p:spPr>
          <a:xfrm>
            <a:off x="7320136" y="1700809"/>
            <a:ext cx="2736304" cy="4401205"/>
          </a:xfrm>
          <a:prstGeom prst="rect">
            <a:avLst/>
          </a:prstGeom>
          <a:noFill/>
        </p:spPr>
        <p:txBody>
          <a:bodyPr wrap="square" rtlCol="0">
            <a:spAutoFit/>
          </a:bodyPr>
          <a:lstStyle/>
          <a:p>
            <a:pPr marL="285750" indent="-285750">
              <a:buFontTx/>
              <a:buChar char="-"/>
            </a:pPr>
            <a:r>
              <a:rPr lang="nl-NL" sz="1400" dirty="0"/>
              <a:t>Bepaal Grote Lijn</a:t>
            </a:r>
          </a:p>
          <a:p>
            <a:pPr marL="285750" indent="-285750">
              <a:buFontTx/>
              <a:buChar char="-"/>
            </a:pPr>
            <a:r>
              <a:rPr lang="nl-NL" sz="1400" dirty="0"/>
              <a:t>Lees iedere stelling en check deze in paragraaf 6. Onderstreep signaalwoorden.</a:t>
            </a:r>
          </a:p>
          <a:p>
            <a:pPr marL="285750" indent="-285750">
              <a:buFontTx/>
              <a:buChar char="-"/>
            </a:pPr>
            <a:r>
              <a:rPr lang="nl-NL" sz="1400" dirty="0"/>
              <a:t>Stelling 1 </a:t>
            </a:r>
            <a:r>
              <a:rPr lang="nl-NL" sz="1400" dirty="0">
                <a:sym typeface="Wingdings" panose="05000000000000000000" pitchFamily="2" charset="2"/>
              </a:rPr>
              <a:t> </a:t>
            </a:r>
            <a:r>
              <a:rPr lang="nl-NL" sz="1400" u="sng" dirty="0">
                <a:sym typeface="Wingdings" panose="05000000000000000000" pitchFamily="2" charset="2"/>
              </a:rPr>
              <a:t>Onjuist</a:t>
            </a:r>
            <a:r>
              <a:rPr lang="nl-NL" sz="1400" dirty="0">
                <a:sym typeface="Wingdings" panose="05000000000000000000" pitchFamily="2" charset="2"/>
              </a:rPr>
              <a:t> want specialisten worden juist platgebeld nu het vochtige seizoen is begonnen.</a:t>
            </a:r>
            <a:br>
              <a:rPr lang="nl-NL" sz="1400" dirty="0">
                <a:sym typeface="Wingdings" panose="05000000000000000000" pitchFamily="2" charset="2"/>
              </a:rPr>
            </a:br>
            <a:r>
              <a:rPr lang="nl-NL" sz="1400" dirty="0">
                <a:sym typeface="Wingdings" panose="05000000000000000000" pitchFamily="2" charset="2"/>
              </a:rPr>
              <a:t>Stelling 2  </a:t>
            </a:r>
            <a:r>
              <a:rPr lang="nl-NL" sz="1400" u="sng" dirty="0">
                <a:sym typeface="Wingdings" panose="05000000000000000000" pitchFamily="2" charset="2"/>
              </a:rPr>
              <a:t>Onjuist</a:t>
            </a:r>
            <a:r>
              <a:rPr lang="nl-NL" sz="1400" dirty="0">
                <a:sym typeface="Wingdings" panose="05000000000000000000" pitchFamily="2" charset="2"/>
              </a:rPr>
              <a:t> want er staat ‘the </a:t>
            </a:r>
            <a:r>
              <a:rPr lang="nl-NL" sz="1400" dirty="0" err="1">
                <a:sym typeface="Wingdings" panose="05000000000000000000" pitchFamily="2" charset="2"/>
              </a:rPr>
              <a:t>ants</a:t>
            </a:r>
            <a:r>
              <a:rPr lang="nl-NL" sz="1400" dirty="0">
                <a:sym typeface="Wingdings" panose="05000000000000000000" pitchFamily="2" charset="2"/>
              </a:rPr>
              <a:t> </a:t>
            </a:r>
            <a:r>
              <a:rPr lang="nl-NL" sz="1400" dirty="0" err="1">
                <a:sym typeface="Wingdings" panose="05000000000000000000" pitchFamily="2" charset="2"/>
              </a:rPr>
              <a:t>refuse</a:t>
            </a:r>
            <a:r>
              <a:rPr lang="nl-NL" sz="1400" dirty="0">
                <a:sym typeface="Wingdings" panose="05000000000000000000" pitchFamily="2" charset="2"/>
              </a:rPr>
              <a:t> (weigeren) </a:t>
            </a:r>
            <a:r>
              <a:rPr lang="nl-NL" sz="1400" dirty="0" err="1">
                <a:sym typeface="Wingdings" panose="05000000000000000000" pitchFamily="2" charset="2"/>
              </a:rPr>
              <a:t>to</a:t>
            </a:r>
            <a:r>
              <a:rPr lang="nl-NL" sz="1400" dirty="0">
                <a:sym typeface="Wingdings" panose="05000000000000000000" pitchFamily="2" charset="2"/>
              </a:rPr>
              <a:t> die’. Ze gaan juist niet dood met gewone middelen.</a:t>
            </a:r>
            <a:br>
              <a:rPr lang="nl-NL" sz="1400" dirty="0">
                <a:sym typeface="Wingdings" panose="05000000000000000000" pitchFamily="2" charset="2"/>
              </a:rPr>
            </a:br>
            <a:r>
              <a:rPr lang="nl-NL" sz="1400" dirty="0">
                <a:sym typeface="Wingdings" panose="05000000000000000000" pitchFamily="2" charset="2"/>
              </a:rPr>
              <a:t>Stelling 3  </a:t>
            </a:r>
            <a:r>
              <a:rPr lang="nl-NL" sz="1400" u="sng" dirty="0">
                <a:sym typeface="Wingdings" panose="05000000000000000000" pitchFamily="2" charset="2"/>
              </a:rPr>
              <a:t>Onjuist</a:t>
            </a:r>
            <a:r>
              <a:rPr lang="nl-NL" sz="1400" dirty="0">
                <a:sym typeface="Wingdings" panose="05000000000000000000" pitchFamily="2" charset="2"/>
              </a:rPr>
              <a:t> want de onderzoekers zijn op zoek naar nieuwe manieren.</a:t>
            </a:r>
            <a:br>
              <a:rPr lang="nl-NL" sz="1400" dirty="0">
                <a:sym typeface="Wingdings" panose="05000000000000000000" pitchFamily="2" charset="2"/>
              </a:rPr>
            </a:br>
            <a:r>
              <a:rPr lang="nl-NL" sz="1400" dirty="0">
                <a:sym typeface="Wingdings" panose="05000000000000000000" pitchFamily="2" charset="2"/>
              </a:rPr>
              <a:t>Stelling 4  </a:t>
            </a:r>
            <a:r>
              <a:rPr lang="nl-NL" sz="1400" u="sng" dirty="0">
                <a:sym typeface="Wingdings" panose="05000000000000000000" pitchFamily="2" charset="2"/>
              </a:rPr>
              <a:t>Juist</a:t>
            </a:r>
            <a:r>
              <a:rPr lang="nl-NL" sz="1400" dirty="0">
                <a:sym typeface="Wingdings" panose="05000000000000000000" pitchFamily="2" charset="2"/>
              </a:rPr>
              <a:t>. Elke kolonie heeft meerdere koninginnen. (Let erop dat hier precies een signaalwoord stond.)</a:t>
            </a:r>
          </a:p>
        </p:txBody>
      </p:sp>
      <p:pic>
        <p:nvPicPr>
          <p:cNvPr id="8" name="Afbeelding 7"/>
          <p:cNvPicPr>
            <a:picLocks noChangeAspect="1"/>
          </p:cNvPicPr>
          <p:nvPr/>
        </p:nvPicPr>
        <p:blipFill>
          <a:blip r:embed="rId4"/>
          <a:stretch>
            <a:fillRect/>
          </a:stretch>
        </p:blipFill>
        <p:spPr>
          <a:xfrm>
            <a:off x="1781005" y="3912040"/>
            <a:ext cx="5251100" cy="1461176"/>
          </a:xfrm>
          <a:prstGeom prst="rect">
            <a:avLst/>
          </a:prstGeom>
        </p:spPr>
      </p:pic>
    </p:spTree>
    <p:extLst>
      <p:ext uri="{BB962C8B-B14F-4D97-AF65-F5344CB8AC3E}">
        <p14:creationId xmlns:p14="http://schemas.microsoft.com/office/powerpoint/2010/main" val="3390076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smtClean="0"/>
              <a:t>Voorbeelden beweringen/stellingen:</a:t>
            </a:r>
            <a:endParaRPr lang="nl-NL" dirty="0"/>
          </a:p>
        </p:txBody>
      </p:sp>
      <p:sp>
        <p:nvSpPr>
          <p:cNvPr id="2" name="Tijdelijke aanduiding voor inhoud 1"/>
          <p:cNvSpPr>
            <a:spLocks noGrp="1"/>
          </p:cNvSpPr>
          <p:nvPr>
            <p:ph idx="1"/>
          </p:nvPr>
        </p:nvSpPr>
        <p:spPr/>
        <p:txBody>
          <a:bodyPr>
            <a:normAutofit fontScale="85000" lnSpcReduction="20000"/>
          </a:bodyPr>
          <a:lstStyle/>
          <a:p>
            <a:pPr>
              <a:buNone/>
            </a:pPr>
            <a:r>
              <a:rPr lang="nl-NL" dirty="0" smtClean="0">
                <a:solidFill>
                  <a:srgbClr val="002060"/>
                </a:solidFill>
              </a:rPr>
              <a:t>Havo:</a:t>
            </a:r>
          </a:p>
          <a:p>
            <a:r>
              <a:rPr lang="nl-NL" dirty="0">
                <a:solidFill>
                  <a:srgbClr val="002060"/>
                </a:solidFill>
              </a:rPr>
              <a:t>2011-I: 4 </a:t>
            </a:r>
          </a:p>
          <a:p>
            <a:r>
              <a:rPr lang="nl-NL" dirty="0">
                <a:solidFill>
                  <a:srgbClr val="002060"/>
                </a:solidFill>
              </a:rPr>
              <a:t>2011-II: 7 </a:t>
            </a:r>
          </a:p>
          <a:p>
            <a:r>
              <a:rPr lang="nl-NL" dirty="0" smtClean="0">
                <a:solidFill>
                  <a:srgbClr val="002060"/>
                </a:solidFill>
              </a:rPr>
              <a:t>2010-I: 3 </a:t>
            </a:r>
          </a:p>
          <a:p>
            <a:r>
              <a:rPr lang="nl-NL" dirty="0" smtClean="0">
                <a:solidFill>
                  <a:srgbClr val="002060"/>
                </a:solidFill>
              </a:rPr>
              <a:t>2010-I: 7 (vraag 3)</a:t>
            </a:r>
          </a:p>
          <a:p>
            <a:pPr marL="109728" indent="0">
              <a:buNone/>
            </a:pPr>
            <a:r>
              <a:rPr lang="nl-NL" dirty="0" smtClean="0">
                <a:solidFill>
                  <a:srgbClr val="002060"/>
                </a:solidFill>
              </a:rPr>
              <a:t>VWO:</a:t>
            </a:r>
          </a:p>
          <a:p>
            <a:r>
              <a:rPr lang="nl-NL" dirty="0" smtClean="0">
                <a:solidFill>
                  <a:srgbClr val="002060"/>
                </a:solidFill>
              </a:rPr>
              <a:t>2011-II:3 </a:t>
            </a:r>
          </a:p>
          <a:p>
            <a:r>
              <a:rPr lang="nl-NL" dirty="0" smtClean="0">
                <a:solidFill>
                  <a:srgbClr val="002060"/>
                </a:solidFill>
              </a:rPr>
              <a:t>2010-I:3</a:t>
            </a:r>
          </a:p>
          <a:p>
            <a:r>
              <a:rPr lang="nl-NL" dirty="0" smtClean="0">
                <a:solidFill>
                  <a:srgbClr val="002060"/>
                </a:solidFill>
              </a:rPr>
              <a:t>2009-II:4</a:t>
            </a:r>
          </a:p>
          <a:p>
            <a:r>
              <a:rPr lang="nl-NL" dirty="0" smtClean="0">
                <a:solidFill>
                  <a:srgbClr val="002060"/>
                </a:solidFill>
              </a:rPr>
              <a:t>2010-II:3 </a:t>
            </a:r>
          </a:p>
          <a:p>
            <a:endParaRPr lang="nl-NL" dirty="0" smtClean="0">
              <a:solidFill>
                <a:schemeClr val="tx1">
                  <a:lumMod val="90000"/>
                  <a:lumOff val="10000"/>
                </a:schemeClr>
              </a:solidFill>
            </a:endParaRPr>
          </a:p>
          <a:p>
            <a:pPr marL="109728" indent="0">
              <a:buNone/>
            </a:pPr>
            <a:endParaRPr lang="nl-NL" dirty="0" smtClean="0">
              <a:solidFill>
                <a:schemeClr val="tx1">
                  <a:lumMod val="90000"/>
                  <a:lumOff val="10000"/>
                </a:schemeClr>
              </a:solidFill>
            </a:endParaRPr>
          </a:p>
          <a:p>
            <a:endParaRPr lang="nl-NL" dirty="0" smtClean="0">
              <a:solidFill>
                <a:schemeClr val="tx1">
                  <a:lumMod val="90000"/>
                  <a:lumOff val="10000"/>
                </a:schemeClr>
              </a:solidFill>
            </a:endParaRPr>
          </a:p>
        </p:txBody>
      </p:sp>
    </p:spTree>
    <p:extLst>
      <p:ext uri="{BB962C8B-B14F-4D97-AF65-F5344CB8AC3E}">
        <p14:creationId xmlns:p14="http://schemas.microsoft.com/office/powerpoint/2010/main" val="4058264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lgn="ctr">
              <a:buNone/>
            </a:pPr>
            <a:r>
              <a:rPr lang="nl-NL" sz="4800" dirty="0">
                <a:solidFill>
                  <a:schemeClr val="tx1">
                    <a:lumMod val="90000"/>
                    <a:lumOff val="10000"/>
                  </a:schemeClr>
                </a:solidFill>
              </a:rPr>
              <a:t>Examentraining</a:t>
            </a:r>
          </a:p>
          <a:p>
            <a:pPr algn="ctr">
              <a:buNone/>
            </a:pPr>
            <a:r>
              <a:rPr lang="nl-NL" sz="4800" dirty="0">
                <a:solidFill>
                  <a:schemeClr val="tx1">
                    <a:lumMod val="90000"/>
                    <a:lumOff val="10000"/>
                  </a:schemeClr>
                </a:solidFill>
              </a:rPr>
              <a:t>≠</a:t>
            </a:r>
          </a:p>
          <a:p>
            <a:pPr algn="ctr">
              <a:buNone/>
            </a:pPr>
            <a:r>
              <a:rPr lang="nl-NL" sz="4800" dirty="0">
                <a:solidFill>
                  <a:schemeClr val="tx1">
                    <a:lumMod val="90000"/>
                    <a:lumOff val="10000"/>
                  </a:schemeClr>
                </a:solidFill>
              </a:rPr>
              <a:t>Leesvaardigheidstraining</a:t>
            </a:r>
          </a:p>
        </p:txBody>
      </p:sp>
    </p:spTree>
    <p:extLst>
      <p:ext uri="{BB962C8B-B14F-4D97-AF65-F5344CB8AC3E}">
        <p14:creationId xmlns:p14="http://schemas.microsoft.com/office/powerpoint/2010/main" val="4170326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2207568" y="906567"/>
            <a:ext cx="7772400" cy="849498"/>
          </a:xfrm>
        </p:spPr>
        <p:txBody>
          <a:bodyPr>
            <a:normAutofit/>
          </a:bodyPr>
          <a:lstStyle/>
          <a:p>
            <a:r>
              <a:rPr lang="nl-NL" dirty="0" smtClean="0"/>
              <a:t>Soort vraag: Invulvraag</a:t>
            </a:r>
            <a:endParaRPr lang="nl-NL" dirty="0"/>
          </a:p>
        </p:txBody>
      </p:sp>
      <p:sp>
        <p:nvSpPr>
          <p:cNvPr id="5" name="Ondertitel 2"/>
          <p:cNvSpPr>
            <a:spLocks noGrp="1"/>
          </p:cNvSpPr>
          <p:nvPr>
            <p:ph type="subTitle" idx="1"/>
          </p:nvPr>
        </p:nvSpPr>
        <p:spPr>
          <a:xfrm>
            <a:off x="2135560" y="2448598"/>
            <a:ext cx="7704856" cy="3744416"/>
          </a:xfrm>
        </p:spPr>
        <p:txBody>
          <a:bodyPr>
            <a:normAutofit fontScale="70000" lnSpcReduction="20000"/>
          </a:bodyPr>
          <a:lstStyle/>
          <a:p>
            <a:pPr algn="l"/>
            <a:r>
              <a:rPr lang="nl-NL" b="1" dirty="0">
                <a:solidFill>
                  <a:srgbClr val="002060"/>
                </a:solidFill>
                <a:sym typeface="Wingdings" pitchFamily="2" charset="2"/>
              </a:rPr>
              <a:t>Omschrijving: </a:t>
            </a:r>
            <a:r>
              <a:rPr lang="nl-NL" dirty="0">
                <a:solidFill>
                  <a:srgbClr val="002060"/>
                </a:solidFill>
                <a:sym typeface="Wingdings" pitchFamily="2" charset="2"/>
              </a:rPr>
              <a:t>Het betreft een vraag waarbij je een woord (zinsdeel) in de tekst moet invullen. De zogenaamde ‘gap </a:t>
            </a:r>
            <a:r>
              <a:rPr lang="nl-NL" dirty="0" err="1">
                <a:solidFill>
                  <a:srgbClr val="002060"/>
                </a:solidFill>
                <a:sym typeface="Wingdings" pitchFamily="2" charset="2"/>
              </a:rPr>
              <a:t>text</a:t>
            </a:r>
            <a:r>
              <a:rPr lang="nl-NL" dirty="0">
                <a:solidFill>
                  <a:srgbClr val="002060"/>
                </a:solidFill>
                <a:sym typeface="Wingdings" pitchFamily="2" charset="2"/>
              </a:rPr>
              <a:t>’.</a:t>
            </a:r>
          </a:p>
          <a:p>
            <a:pPr algn="l"/>
            <a:endParaRPr lang="nl-NL" dirty="0">
              <a:solidFill>
                <a:srgbClr val="002060"/>
              </a:solidFill>
              <a:sym typeface="Wingdings" pitchFamily="2" charset="2"/>
            </a:endParaRPr>
          </a:p>
          <a:p>
            <a:pPr algn="l"/>
            <a:r>
              <a:rPr lang="nl-NL" b="1" dirty="0">
                <a:solidFill>
                  <a:srgbClr val="002060"/>
                </a:solidFill>
                <a:sym typeface="Wingdings" pitchFamily="2" charset="2"/>
              </a:rPr>
              <a:t>Aanpak:  </a:t>
            </a:r>
          </a:p>
          <a:p>
            <a:pPr marL="342900" indent="-342900" algn="l">
              <a:buFont typeface="Arial" pitchFamily="34" charset="0"/>
              <a:buChar char="•"/>
            </a:pPr>
            <a:r>
              <a:rPr lang="nl-NL" dirty="0">
                <a:solidFill>
                  <a:srgbClr val="002060"/>
                </a:solidFill>
                <a:sym typeface="Wingdings" pitchFamily="2" charset="2"/>
              </a:rPr>
              <a:t>Vertaal de antwoorden </a:t>
            </a:r>
          </a:p>
          <a:p>
            <a:pPr marL="342900" indent="-342900" algn="l">
              <a:buFont typeface="Arial" pitchFamily="34" charset="0"/>
              <a:buChar char="•"/>
            </a:pPr>
            <a:r>
              <a:rPr lang="nl-NL" dirty="0">
                <a:solidFill>
                  <a:srgbClr val="002060"/>
                </a:solidFill>
                <a:sym typeface="Wingdings" pitchFamily="2" charset="2"/>
              </a:rPr>
              <a:t>Zijn het signaalwoorden die je moet invullen, lees dan de zin vóór en na het gat en bedenk hoe deze verbonden kunnen worden. Gaat het om een tegenstelling, uitleg, enz.</a:t>
            </a:r>
          </a:p>
          <a:p>
            <a:pPr marL="342900" indent="-342900" algn="l">
              <a:buFont typeface="Arial" pitchFamily="34" charset="0"/>
              <a:buChar char="•"/>
            </a:pPr>
            <a:r>
              <a:rPr lang="nl-NL" dirty="0">
                <a:solidFill>
                  <a:srgbClr val="002060"/>
                </a:solidFill>
                <a:sym typeface="Wingdings" pitchFamily="2" charset="2"/>
              </a:rPr>
              <a:t>Lees tot het gat + minimaal één zin verder bij  andere antwoorden dan signaalwoorden.</a:t>
            </a:r>
            <a:endParaRPr lang="nl-NL" sz="2000" dirty="0">
              <a:solidFill>
                <a:srgbClr val="002060"/>
              </a:solidFill>
              <a:sym typeface="Wingdings" pitchFamily="2" charset="2"/>
            </a:endParaRPr>
          </a:p>
          <a:p>
            <a:pPr marL="285750" indent="-285750" algn="l">
              <a:buFont typeface="Arial" pitchFamily="34" charset="0"/>
              <a:buChar char="•"/>
            </a:pPr>
            <a:endParaRPr lang="nl-NL" sz="2000" dirty="0">
              <a:solidFill>
                <a:schemeClr val="tx1">
                  <a:lumMod val="90000"/>
                  <a:lumOff val="10000"/>
                </a:schemeClr>
              </a:solidFill>
            </a:endParaRPr>
          </a:p>
        </p:txBody>
      </p:sp>
    </p:spTree>
    <p:extLst>
      <p:ext uri="{BB962C8B-B14F-4D97-AF65-F5344CB8AC3E}">
        <p14:creationId xmlns:p14="http://schemas.microsoft.com/office/powerpoint/2010/main" val="2284551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2207568" y="906566"/>
            <a:ext cx="7772400" cy="1005361"/>
          </a:xfrm>
        </p:spPr>
        <p:txBody>
          <a:bodyPr/>
          <a:lstStyle/>
          <a:p>
            <a:r>
              <a:rPr lang="nl-NL" dirty="0" smtClean="0"/>
              <a:t>Invulvraag (vervolg)</a:t>
            </a:r>
            <a:endParaRPr lang="nl-NL" dirty="0"/>
          </a:p>
        </p:txBody>
      </p:sp>
      <p:sp>
        <p:nvSpPr>
          <p:cNvPr id="5" name="Ondertitel 2"/>
          <p:cNvSpPr>
            <a:spLocks noGrp="1"/>
          </p:cNvSpPr>
          <p:nvPr>
            <p:ph type="subTitle" idx="1"/>
          </p:nvPr>
        </p:nvSpPr>
        <p:spPr>
          <a:xfrm>
            <a:off x="2135560" y="2448598"/>
            <a:ext cx="7704856" cy="3744416"/>
          </a:xfrm>
        </p:spPr>
        <p:txBody>
          <a:bodyPr>
            <a:normAutofit/>
          </a:bodyPr>
          <a:lstStyle/>
          <a:p>
            <a:pPr marL="285750" indent="-285750" algn="l">
              <a:buFont typeface="Arial" pitchFamily="34" charset="0"/>
              <a:buChar char="•"/>
            </a:pPr>
            <a:r>
              <a:rPr lang="nl-NL" sz="2000" dirty="0">
                <a:solidFill>
                  <a:srgbClr val="002060"/>
                </a:solidFill>
              </a:rPr>
              <a:t>Let heel goed op de signaalwoorden die je tegenkomt en waar deze staan in relatie tot het gat in de tekst. Voorbeeld: Als het woord ‘</a:t>
            </a:r>
            <a:r>
              <a:rPr lang="nl-NL" sz="2000" dirty="0" err="1">
                <a:solidFill>
                  <a:srgbClr val="002060"/>
                </a:solidFill>
              </a:rPr>
              <a:t>so</a:t>
            </a:r>
            <a:r>
              <a:rPr lang="nl-NL" sz="2000" dirty="0">
                <a:solidFill>
                  <a:srgbClr val="002060"/>
                </a:solidFill>
              </a:rPr>
              <a:t>’ vóór het gat staat dan moet het gat een gevolg bevatten; staat het woord ‘</a:t>
            </a:r>
            <a:r>
              <a:rPr lang="nl-NL" sz="2000" dirty="0" err="1">
                <a:solidFill>
                  <a:srgbClr val="002060"/>
                </a:solidFill>
              </a:rPr>
              <a:t>so</a:t>
            </a:r>
            <a:r>
              <a:rPr lang="nl-NL" sz="2000" dirty="0">
                <a:solidFill>
                  <a:srgbClr val="002060"/>
                </a:solidFill>
              </a:rPr>
              <a:t>’ na het gat dan moet het gat een reden bevatten.</a:t>
            </a:r>
          </a:p>
          <a:p>
            <a:pPr marL="742950" lvl="1" indent="-285750" algn="l">
              <a:buFont typeface="Arial" pitchFamily="34" charset="0"/>
              <a:buChar char="•"/>
            </a:pPr>
            <a:r>
              <a:rPr lang="nl-NL" sz="1600" dirty="0">
                <a:solidFill>
                  <a:srgbClr val="002060"/>
                </a:solidFill>
              </a:rPr>
              <a:t>Jack was  </a:t>
            </a:r>
            <a:r>
              <a:rPr lang="nl-NL" sz="1600" dirty="0" err="1">
                <a:solidFill>
                  <a:srgbClr val="002060"/>
                </a:solidFill>
              </a:rPr>
              <a:t>ill</a:t>
            </a:r>
            <a:r>
              <a:rPr lang="nl-NL" sz="1600" dirty="0">
                <a:solidFill>
                  <a:srgbClr val="002060"/>
                </a:solidFill>
              </a:rPr>
              <a:t> </a:t>
            </a:r>
            <a:r>
              <a:rPr lang="nl-NL" sz="1600" dirty="0" err="1">
                <a:solidFill>
                  <a:srgbClr val="002060"/>
                </a:solidFill>
              </a:rPr>
              <a:t>so</a:t>
            </a:r>
            <a:r>
              <a:rPr lang="nl-NL" sz="1600" dirty="0">
                <a:solidFill>
                  <a:srgbClr val="002060"/>
                </a:solidFill>
              </a:rPr>
              <a:t> ________________. </a:t>
            </a:r>
          </a:p>
          <a:p>
            <a:pPr marL="742950" lvl="1" indent="-285750" algn="l">
              <a:buFont typeface="Arial" pitchFamily="34" charset="0"/>
              <a:buChar char="•"/>
            </a:pPr>
            <a:r>
              <a:rPr lang="nl-NL" sz="1600" dirty="0">
                <a:solidFill>
                  <a:srgbClr val="002060"/>
                </a:solidFill>
              </a:rPr>
              <a:t>______________</a:t>
            </a:r>
            <a:r>
              <a:rPr lang="nl-NL" sz="1600" dirty="0" err="1">
                <a:solidFill>
                  <a:srgbClr val="002060"/>
                </a:solidFill>
              </a:rPr>
              <a:t>so</a:t>
            </a:r>
            <a:r>
              <a:rPr lang="nl-NL" sz="1600" dirty="0">
                <a:solidFill>
                  <a:srgbClr val="002060"/>
                </a:solidFill>
              </a:rPr>
              <a:t> he </a:t>
            </a:r>
            <a:r>
              <a:rPr lang="nl-NL" sz="1600" dirty="0" err="1">
                <a:solidFill>
                  <a:srgbClr val="002060"/>
                </a:solidFill>
              </a:rPr>
              <a:t>couldn’t</a:t>
            </a:r>
            <a:r>
              <a:rPr lang="nl-NL" sz="1600" dirty="0">
                <a:solidFill>
                  <a:srgbClr val="002060"/>
                </a:solidFill>
              </a:rPr>
              <a:t> </a:t>
            </a:r>
            <a:r>
              <a:rPr lang="nl-NL" sz="1600" dirty="0" err="1">
                <a:solidFill>
                  <a:srgbClr val="002060"/>
                </a:solidFill>
              </a:rPr>
              <a:t>come</a:t>
            </a:r>
            <a:r>
              <a:rPr lang="nl-NL" sz="1600" dirty="0">
                <a:solidFill>
                  <a:srgbClr val="002060"/>
                </a:solidFill>
              </a:rPr>
              <a:t> </a:t>
            </a:r>
            <a:r>
              <a:rPr lang="nl-NL" sz="1600" dirty="0" err="1">
                <a:solidFill>
                  <a:srgbClr val="002060"/>
                </a:solidFill>
              </a:rPr>
              <a:t>to</a:t>
            </a:r>
            <a:r>
              <a:rPr lang="nl-NL" sz="1600" dirty="0">
                <a:solidFill>
                  <a:srgbClr val="002060"/>
                </a:solidFill>
              </a:rPr>
              <a:t> </a:t>
            </a:r>
            <a:r>
              <a:rPr lang="nl-NL" sz="1600" dirty="0" err="1">
                <a:solidFill>
                  <a:srgbClr val="002060"/>
                </a:solidFill>
              </a:rPr>
              <a:t>work</a:t>
            </a:r>
            <a:r>
              <a:rPr lang="nl-NL" sz="1600" dirty="0">
                <a:solidFill>
                  <a:srgbClr val="002060"/>
                </a:solidFill>
              </a:rPr>
              <a:t>.</a:t>
            </a:r>
          </a:p>
          <a:p>
            <a:pPr marL="285750" indent="-285750" algn="l">
              <a:buFont typeface="Arial" pitchFamily="34" charset="0"/>
              <a:buChar char="•"/>
            </a:pPr>
            <a:r>
              <a:rPr lang="nl-NL" sz="2000" dirty="0">
                <a:solidFill>
                  <a:srgbClr val="002060"/>
                </a:solidFill>
              </a:rPr>
              <a:t>Andere signaalwoorden:</a:t>
            </a:r>
          </a:p>
          <a:p>
            <a:pPr marL="742950" lvl="1" indent="-285750" algn="l">
              <a:buFont typeface="Arial" pitchFamily="34" charset="0"/>
              <a:buChar char="•"/>
            </a:pPr>
            <a:r>
              <a:rPr lang="nl-NL" sz="1600" dirty="0">
                <a:solidFill>
                  <a:srgbClr val="002060"/>
                </a:solidFill>
              </a:rPr>
              <a:t>Dus</a:t>
            </a:r>
          </a:p>
          <a:p>
            <a:pPr marL="742950" lvl="1" indent="-285750" algn="l">
              <a:buFont typeface="Arial" pitchFamily="34" charset="0"/>
              <a:buChar char="•"/>
            </a:pPr>
            <a:r>
              <a:rPr lang="nl-NL" sz="1600" dirty="0">
                <a:solidFill>
                  <a:srgbClr val="002060"/>
                </a:solidFill>
              </a:rPr>
              <a:t>Zoals</a:t>
            </a:r>
          </a:p>
          <a:p>
            <a:pPr marL="742950" lvl="1" indent="-285750" algn="l">
              <a:buFont typeface="Arial" pitchFamily="34" charset="0"/>
              <a:buChar char="•"/>
            </a:pPr>
            <a:r>
              <a:rPr lang="nl-NL" sz="1600" dirty="0">
                <a:solidFill>
                  <a:srgbClr val="002060"/>
                </a:solidFill>
              </a:rPr>
              <a:t>Maar</a:t>
            </a:r>
          </a:p>
          <a:p>
            <a:pPr marL="742950" lvl="1" indent="-285750" algn="l">
              <a:buFont typeface="Arial" pitchFamily="34" charset="0"/>
              <a:buChar char="•"/>
            </a:pPr>
            <a:r>
              <a:rPr lang="nl-NL" sz="1600" dirty="0">
                <a:solidFill>
                  <a:srgbClr val="002060"/>
                </a:solidFill>
              </a:rPr>
              <a:t>:</a:t>
            </a:r>
          </a:p>
          <a:p>
            <a:pPr marL="742950" lvl="1" indent="-285750" algn="l">
              <a:buFont typeface="Arial" pitchFamily="34" charset="0"/>
              <a:buChar char="•"/>
            </a:pPr>
            <a:r>
              <a:rPr lang="nl-NL" sz="1600" dirty="0" err="1">
                <a:solidFill>
                  <a:srgbClr val="002060"/>
                </a:solidFill>
              </a:rPr>
              <a:t>Etc</a:t>
            </a:r>
            <a:r>
              <a:rPr lang="nl-NL" sz="1600" dirty="0">
                <a:solidFill>
                  <a:srgbClr val="002060"/>
                </a:solidFill>
              </a:rPr>
              <a:t> (zie de lijst met signaalwoorden op </a:t>
            </a:r>
            <a:r>
              <a:rPr lang="nl-NL" sz="1600" dirty="0">
                <a:solidFill>
                  <a:srgbClr val="002060"/>
                </a:solidFill>
                <a:hlinkClick r:id="rId2"/>
              </a:rPr>
              <a:t>www.kerngroepengels.nl</a:t>
            </a:r>
            <a:r>
              <a:rPr lang="nl-NL" sz="1600" dirty="0">
                <a:solidFill>
                  <a:srgbClr val="002060"/>
                </a:solidFill>
              </a:rPr>
              <a:t> </a:t>
            </a:r>
            <a:r>
              <a:rPr lang="nl-NL" sz="1600" dirty="0">
                <a:solidFill>
                  <a:srgbClr val="002060"/>
                </a:solidFill>
                <a:sym typeface="Wingdings" pitchFamily="2" charset="2"/>
              </a:rPr>
              <a:t> </a:t>
            </a:r>
            <a:r>
              <a:rPr lang="nl-NL" sz="1600" dirty="0" smtClean="0">
                <a:solidFill>
                  <a:srgbClr val="002060"/>
                </a:solidFill>
                <a:sym typeface="Wingdings" pitchFamily="2" charset="2"/>
              </a:rPr>
              <a:t>Materialen)</a:t>
            </a:r>
            <a:endParaRPr lang="nl-NL" sz="1600" dirty="0">
              <a:solidFill>
                <a:srgbClr val="002060"/>
              </a:solidFill>
            </a:endParaRPr>
          </a:p>
          <a:p>
            <a:pPr lvl="1" algn="l"/>
            <a:endParaRPr lang="nl-NL" sz="1600" dirty="0">
              <a:solidFill>
                <a:schemeClr val="tx1">
                  <a:lumMod val="90000"/>
                  <a:lumOff val="10000"/>
                </a:schemeClr>
              </a:solidFill>
            </a:endParaRPr>
          </a:p>
        </p:txBody>
      </p:sp>
    </p:spTree>
    <p:extLst>
      <p:ext uri="{BB962C8B-B14F-4D97-AF65-F5344CB8AC3E}">
        <p14:creationId xmlns:p14="http://schemas.microsoft.com/office/powerpoint/2010/main" val="1036467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85843"/>
            <a:ext cx="9702019" cy="1143000"/>
          </a:xfrm>
        </p:spPr>
        <p:txBody>
          <a:bodyPr/>
          <a:lstStyle/>
          <a:p>
            <a:r>
              <a:rPr lang="en-GB" dirty="0" err="1" smtClean="0"/>
              <a:t>Voorbeeld</a:t>
            </a:r>
            <a:r>
              <a:rPr lang="en-GB" dirty="0" smtClean="0"/>
              <a:t> </a:t>
            </a:r>
            <a:r>
              <a:rPr lang="en-GB" dirty="0" err="1" smtClean="0"/>
              <a:t>invulvraag</a:t>
            </a:r>
            <a:endParaRPr lang="en-GB" dirty="0"/>
          </a:p>
        </p:txBody>
      </p:sp>
      <p:pic>
        <p:nvPicPr>
          <p:cNvPr id="4" name="Tijdelijke aanduiding voor inhoud 3"/>
          <p:cNvPicPr>
            <a:picLocks noGrp="1"/>
          </p:cNvPicPr>
          <p:nvPr>
            <p:ph idx="1"/>
          </p:nvPr>
        </p:nvPicPr>
        <p:blipFill rotWithShape="1">
          <a:blip r:embed="rId2"/>
          <a:srcRect l="27116" t="16755" r="28902" b="47090"/>
          <a:stretch/>
        </p:blipFill>
        <p:spPr bwMode="auto">
          <a:xfrm>
            <a:off x="838200" y="2217684"/>
            <a:ext cx="6702857" cy="3099387"/>
          </a:xfrm>
          <a:prstGeom prst="rect">
            <a:avLst/>
          </a:prstGeom>
          <a:ln>
            <a:noFill/>
          </a:ln>
          <a:extLst>
            <a:ext uri="{53640926-AAD7-44D8-BBD7-CCE9431645EC}">
              <a14:shadowObscured xmlns:a14="http://schemas.microsoft.com/office/drawing/2010/main"/>
            </a:ext>
          </a:extLst>
        </p:spPr>
      </p:pic>
      <p:sp>
        <p:nvSpPr>
          <p:cNvPr id="5" name="Tekstvak 4"/>
          <p:cNvSpPr txBox="1"/>
          <p:nvPr/>
        </p:nvSpPr>
        <p:spPr>
          <a:xfrm>
            <a:off x="946298" y="1769520"/>
            <a:ext cx="3359888" cy="369332"/>
          </a:xfrm>
          <a:prstGeom prst="rect">
            <a:avLst/>
          </a:prstGeom>
          <a:noFill/>
        </p:spPr>
        <p:txBody>
          <a:bodyPr wrap="square" rtlCol="0">
            <a:spAutoFit/>
          </a:bodyPr>
          <a:lstStyle/>
          <a:p>
            <a:r>
              <a:rPr lang="nl-NL" dirty="0" smtClean="0"/>
              <a:t>2010-II: 4 (Havo)</a:t>
            </a:r>
            <a:endParaRPr lang="en-GB" dirty="0"/>
          </a:p>
        </p:txBody>
      </p:sp>
      <p:sp>
        <p:nvSpPr>
          <p:cNvPr id="7" name="Tekstvak 6"/>
          <p:cNvSpPr txBox="1"/>
          <p:nvPr/>
        </p:nvSpPr>
        <p:spPr>
          <a:xfrm>
            <a:off x="838200" y="5395903"/>
            <a:ext cx="4052777" cy="1200329"/>
          </a:xfrm>
          <a:prstGeom prst="rect">
            <a:avLst/>
          </a:prstGeom>
          <a:noFill/>
        </p:spPr>
        <p:txBody>
          <a:bodyPr wrap="square" rtlCol="0">
            <a:spAutoFit/>
          </a:bodyPr>
          <a:lstStyle/>
          <a:p>
            <a:r>
              <a:rPr lang="nl-NL" dirty="0" smtClean="0"/>
              <a:t>A </a:t>
            </a:r>
            <a:r>
              <a:rPr lang="nl-NL" dirty="0" err="1" smtClean="0"/>
              <a:t>estranged</a:t>
            </a:r>
            <a:r>
              <a:rPr lang="nl-NL" dirty="0" smtClean="0"/>
              <a:t> </a:t>
            </a:r>
            <a:r>
              <a:rPr lang="nl-NL" dirty="0" err="1" smtClean="0"/>
              <a:t>from</a:t>
            </a:r>
            <a:endParaRPr lang="nl-NL" dirty="0" smtClean="0"/>
          </a:p>
          <a:p>
            <a:r>
              <a:rPr lang="nl-NL" dirty="0" smtClean="0"/>
              <a:t>B </a:t>
            </a:r>
            <a:r>
              <a:rPr lang="nl-NL" dirty="0" err="1" smtClean="0"/>
              <a:t>familiar</a:t>
            </a:r>
            <a:r>
              <a:rPr lang="nl-NL" dirty="0" smtClean="0"/>
              <a:t> </a:t>
            </a:r>
            <a:r>
              <a:rPr lang="nl-NL" dirty="0" err="1" smtClean="0"/>
              <a:t>with</a:t>
            </a:r>
            <a:endParaRPr lang="nl-NL" dirty="0" smtClean="0"/>
          </a:p>
          <a:p>
            <a:r>
              <a:rPr lang="nl-NL" dirty="0" smtClean="0"/>
              <a:t>C </a:t>
            </a:r>
            <a:r>
              <a:rPr lang="nl-NL" dirty="0" err="1" smtClean="0"/>
              <a:t>fascinated</a:t>
            </a:r>
            <a:r>
              <a:rPr lang="nl-NL" dirty="0" smtClean="0"/>
              <a:t> </a:t>
            </a:r>
            <a:r>
              <a:rPr lang="nl-NL" dirty="0" err="1" smtClean="0"/>
              <a:t>by</a:t>
            </a:r>
            <a:endParaRPr lang="nl-NL" dirty="0" smtClean="0"/>
          </a:p>
          <a:p>
            <a:r>
              <a:rPr lang="nl-NL" dirty="0" smtClean="0"/>
              <a:t>D </a:t>
            </a:r>
            <a:r>
              <a:rPr lang="nl-NL" dirty="0" err="1" smtClean="0"/>
              <a:t>rejected</a:t>
            </a:r>
            <a:r>
              <a:rPr lang="nl-NL" dirty="0" smtClean="0"/>
              <a:t> </a:t>
            </a:r>
            <a:r>
              <a:rPr lang="nl-NL" dirty="0" err="1" smtClean="0"/>
              <a:t>by</a:t>
            </a:r>
            <a:endParaRPr lang="en-GB" dirty="0"/>
          </a:p>
        </p:txBody>
      </p:sp>
      <p:sp>
        <p:nvSpPr>
          <p:cNvPr id="8" name="Tekstvak 7"/>
          <p:cNvSpPr txBox="1"/>
          <p:nvPr/>
        </p:nvSpPr>
        <p:spPr>
          <a:xfrm>
            <a:off x="7655442" y="1228220"/>
            <a:ext cx="3615069" cy="5355312"/>
          </a:xfrm>
          <a:prstGeom prst="rect">
            <a:avLst/>
          </a:prstGeom>
          <a:noFill/>
        </p:spPr>
        <p:txBody>
          <a:bodyPr wrap="square" rtlCol="0">
            <a:spAutoFit/>
          </a:bodyPr>
          <a:lstStyle/>
          <a:p>
            <a:r>
              <a:rPr lang="nl-NL" dirty="0" smtClean="0"/>
              <a:t>Vertaal eerst de antwoorden:</a:t>
            </a:r>
          </a:p>
          <a:p>
            <a:r>
              <a:rPr lang="nl-NL" dirty="0" smtClean="0"/>
              <a:t>A vervreemd van</a:t>
            </a:r>
          </a:p>
          <a:p>
            <a:r>
              <a:rPr lang="nl-NL" dirty="0" smtClean="0"/>
              <a:t>B bekend met</a:t>
            </a:r>
          </a:p>
          <a:p>
            <a:r>
              <a:rPr lang="nl-NL" dirty="0" smtClean="0"/>
              <a:t>C gefascineerd door</a:t>
            </a:r>
          </a:p>
          <a:p>
            <a:r>
              <a:rPr lang="nl-NL" dirty="0" smtClean="0"/>
              <a:t>D afgewezen door</a:t>
            </a:r>
            <a:endParaRPr lang="en-GB" dirty="0" smtClean="0"/>
          </a:p>
          <a:p>
            <a:endParaRPr lang="nl-NL" dirty="0"/>
          </a:p>
          <a:p>
            <a:r>
              <a:rPr lang="nl-NL" dirty="0" smtClean="0"/>
              <a:t>Let op! Antwoord A en B vormen een tegenstelling. Vrijwel altijd is het dan 1 van die 2 antwoorden</a:t>
            </a:r>
          </a:p>
          <a:p>
            <a:endParaRPr lang="nl-NL" dirty="0" smtClean="0"/>
          </a:p>
          <a:p>
            <a:r>
              <a:rPr lang="nl-NL" dirty="0" smtClean="0"/>
              <a:t>Lees altijd gap+1</a:t>
            </a:r>
          </a:p>
          <a:p>
            <a:r>
              <a:rPr lang="nl-NL" dirty="0" smtClean="0"/>
              <a:t>Verklaart dat ouderen de wereld van de jongeren niet meer kennen (</a:t>
            </a:r>
            <a:r>
              <a:rPr lang="nl-NL" dirty="0" err="1" smtClean="0"/>
              <a:t>anxious</a:t>
            </a:r>
            <a:r>
              <a:rPr lang="nl-NL" dirty="0" smtClean="0"/>
              <a:t>, </a:t>
            </a:r>
            <a:r>
              <a:rPr lang="nl-NL" dirty="0" err="1" smtClean="0"/>
              <a:t>scared</a:t>
            </a:r>
            <a:r>
              <a:rPr lang="nl-NL" dirty="0" smtClean="0"/>
              <a:t>) =&gt; antwoord A</a:t>
            </a:r>
          </a:p>
          <a:p>
            <a:endParaRPr lang="nl-NL" dirty="0"/>
          </a:p>
          <a:p>
            <a:r>
              <a:rPr lang="nl-NL" dirty="0" smtClean="0"/>
              <a:t>Twijfel tussen A en D (allebei negatieve strekking)? A vormt de tegenstelling met B. Daarnaast zegt de tekst niets over ‘afwijzen’. </a:t>
            </a:r>
          </a:p>
        </p:txBody>
      </p:sp>
    </p:spTree>
    <p:extLst>
      <p:ext uri="{BB962C8B-B14F-4D97-AF65-F5344CB8AC3E}">
        <p14:creationId xmlns:p14="http://schemas.microsoft.com/office/powerpoint/2010/main" val="1868051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2207568" y="906567"/>
            <a:ext cx="7772400" cy="1015752"/>
          </a:xfrm>
        </p:spPr>
        <p:txBody>
          <a:bodyPr/>
          <a:lstStyle/>
          <a:p>
            <a:r>
              <a:rPr lang="nl-NL" dirty="0" smtClean="0"/>
              <a:t>Invulvraag (vervolg)</a:t>
            </a:r>
            <a:endParaRPr lang="nl-NL" dirty="0"/>
          </a:p>
        </p:txBody>
      </p:sp>
      <p:sp>
        <p:nvSpPr>
          <p:cNvPr id="6" name="Ondertitel 2"/>
          <p:cNvSpPr>
            <a:spLocks noGrp="1"/>
          </p:cNvSpPr>
          <p:nvPr>
            <p:ph type="subTitle" idx="1"/>
          </p:nvPr>
        </p:nvSpPr>
        <p:spPr>
          <a:xfrm>
            <a:off x="2135560" y="2448598"/>
            <a:ext cx="7704856" cy="3744416"/>
          </a:xfrm>
        </p:spPr>
        <p:txBody>
          <a:bodyPr>
            <a:normAutofit/>
          </a:bodyPr>
          <a:lstStyle/>
          <a:p>
            <a:pPr marL="285750" indent="-285750" algn="l">
              <a:buFont typeface="Arial" pitchFamily="34" charset="0"/>
              <a:buChar char="•"/>
            </a:pPr>
            <a:r>
              <a:rPr lang="nl-NL" sz="2400" dirty="0">
                <a:solidFill>
                  <a:srgbClr val="002060"/>
                </a:solidFill>
                <a:latin typeface="+mj-lt"/>
              </a:rPr>
              <a:t>Let op de relatie tussen de verschillende antwoorden. Antwoorden met een positieve of negatieve strekking kun je vaak deels al beantwoorden aan de hand van de strekking van de tekst.  Zitten er tegenstellingen tussen de antwoorden (bijvoorbeeld dik of dun) dan is meestal één van deze twee antwoorden correct; de andere twee vallen af.</a:t>
            </a:r>
          </a:p>
          <a:p>
            <a:pPr lvl="1" algn="l"/>
            <a:endParaRPr lang="nl-NL" sz="1600" dirty="0"/>
          </a:p>
        </p:txBody>
      </p:sp>
    </p:spTree>
    <p:extLst>
      <p:ext uri="{BB962C8B-B14F-4D97-AF65-F5344CB8AC3E}">
        <p14:creationId xmlns:p14="http://schemas.microsoft.com/office/powerpoint/2010/main" val="2416856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Voorbeeld gatentekst</a:t>
            </a:r>
            <a:endParaRPr lang="nl-NL" dirty="0"/>
          </a:p>
        </p:txBody>
      </p:sp>
      <p:sp>
        <p:nvSpPr>
          <p:cNvPr id="2" name="Tijdelijke aanduiding voor inhoud 1"/>
          <p:cNvSpPr>
            <a:spLocks noGrp="1"/>
          </p:cNvSpPr>
          <p:nvPr>
            <p:ph idx="1"/>
          </p:nvPr>
        </p:nvSpPr>
        <p:spPr/>
        <p:txBody>
          <a:bodyPr>
            <a:normAutofit fontScale="77500" lnSpcReduction="20000"/>
          </a:bodyPr>
          <a:lstStyle/>
          <a:p>
            <a:pPr>
              <a:buNone/>
            </a:pPr>
            <a:r>
              <a:rPr lang="nl-NL" dirty="0" smtClean="0">
                <a:solidFill>
                  <a:srgbClr val="002060"/>
                </a:solidFill>
              </a:rPr>
              <a:t>Havo</a:t>
            </a:r>
          </a:p>
          <a:p>
            <a:r>
              <a:rPr lang="nl-NL" dirty="0" smtClean="0">
                <a:solidFill>
                  <a:srgbClr val="002060"/>
                </a:solidFill>
              </a:rPr>
              <a:t>2011-I: 5</a:t>
            </a:r>
          </a:p>
          <a:p>
            <a:r>
              <a:rPr lang="nl-NL" dirty="0" smtClean="0">
                <a:solidFill>
                  <a:srgbClr val="002060"/>
                </a:solidFill>
              </a:rPr>
              <a:t>2008-I: 4 </a:t>
            </a:r>
          </a:p>
          <a:p>
            <a:r>
              <a:rPr lang="nl-NL" dirty="0" smtClean="0">
                <a:solidFill>
                  <a:srgbClr val="002060"/>
                </a:solidFill>
              </a:rPr>
              <a:t>2010-II: 4 </a:t>
            </a:r>
          </a:p>
          <a:p>
            <a:r>
              <a:rPr lang="nl-NL" dirty="0" smtClean="0">
                <a:solidFill>
                  <a:srgbClr val="002060"/>
                </a:solidFill>
              </a:rPr>
              <a:t>2010-I: 5 </a:t>
            </a:r>
            <a:r>
              <a:rPr lang="nl-NL" dirty="0">
                <a:solidFill>
                  <a:srgbClr val="002060"/>
                </a:solidFill>
              </a:rPr>
              <a:t>(</a:t>
            </a:r>
            <a:r>
              <a:rPr lang="nl-NL" dirty="0" smtClean="0">
                <a:solidFill>
                  <a:srgbClr val="002060"/>
                </a:solidFill>
              </a:rPr>
              <a:t>deels)</a:t>
            </a:r>
          </a:p>
          <a:p>
            <a:r>
              <a:rPr lang="nl-NL" dirty="0" smtClean="0">
                <a:solidFill>
                  <a:srgbClr val="002060"/>
                </a:solidFill>
              </a:rPr>
              <a:t>2011-II: 6 </a:t>
            </a:r>
          </a:p>
          <a:p>
            <a:pPr>
              <a:buNone/>
            </a:pPr>
            <a:r>
              <a:rPr lang="nl-NL" dirty="0" smtClean="0">
                <a:solidFill>
                  <a:srgbClr val="002060"/>
                </a:solidFill>
              </a:rPr>
              <a:t>VWO</a:t>
            </a:r>
          </a:p>
          <a:p>
            <a:r>
              <a:rPr lang="nl-NL" dirty="0" smtClean="0">
                <a:solidFill>
                  <a:srgbClr val="002060"/>
                </a:solidFill>
              </a:rPr>
              <a:t>2010-I:6</a:t>
            </a:r>
          </a:p>
          <a:p>
            <a:r>
              <a:rPr lang="nl-NL" dirty="0" smtClean="0">
                <a:solidFill>
                  <a:srgbClr val="002060"/>
                </a:solidFill>
              </a:rPr>
              <a:t>2011-I:5 </a:t>
            </a:r>
          </a:p>
          <a:p>
            <a:r>
              <a:rPr lang="nl-NL" dirty="0" smtClean="0">
                <a:solidFill>
                  <a:srgbClr val="002060"/>
                </a:solidFill>
              </a:rPr>
              <a:t>2009-II:7 </a:t>
            </a:r>
          </a:p>
          <a:p>
            <a:r>
              <a:rPr lang="nl-NL" dirty="0" smtClean="0">
                <a:solidFill>
                  <a:srgbClr val="002060"/>
                </a:solidFill>
              </a:rPr>
              <a:t>2010-II:5</a:t>
            </a:r>
          </a:p>
          <a:p>
            <a:endParaRPr lang="nl-NL" dirty="0" smtClean="0">
              <a:solidFill>
                <a:schemeClr val="tx1">
                  <a:lumMod val="90000"/>
                  <a:lumOff val="10000"/>
                </a:schemeClr>
              </a:solidFill>
            </a:endParaRPr>
          </a:p>
          <a:p>
            <a:endParaRPr lang="nl-NL" dirty="0" smtClean="0">
              <a:solidFill>
                <a:schemeClr val="tx1">
                  <a:lumMod val="90000"/>
                  <a:lumOff val="10000"/>
                </a:schemeClr>
              </a:solidFill>
            </a:endParaRPr>
          </a:p>
          <a:p>
            <a:endParaRPr lang="nl-NL" dirty="0" smtClean="0">
              <a:solidFill>
                <a:schemeClr val="tx1">
                  <a:lumMod val="90000"/>
                  <a:lumOff val="10000"/>
                </a:schemeClr>
              </a:solidFill>
            </a:endParaRPr>
          </a:p>
          <a:p>
            <a:pPr>
              <a:buNone/>
            </a:pPr>
            <a:endParaRPr lang="nl-NL" dirty="0">
              <a:solidFill>
                <a:schemeClr val="tx1">
                  <a:lumMod val="90000"/>
                  <a:lumOff val="10000"/>
                </a:schemeClr>
              </a:solidFill>
            </a:endParaRPr>
          </a:p>
        </p:txBody>
      </p:sp>
    </p:spTree>
    <p:extLst>
      <p:ext uri="{BB962C8B-B14F-4D97-AF65-F5344CB8AC3E}">
        <p14:creationId xmlns:p14="http://schemas.microsoft.com/office/powerpoint/2010/main" val="1583267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0" y="640398"/>
            <a:ext cx="10972800" cy="1143000"/>
          </a:xfrm>
        </p:spPr>
        <p:txBody>
          <a:bodyPr/>
          <a:lstStyle/>
          <a:p>
            <a:r>
              <a:rPr lang="nl-NL" dirty="0" err="1" smtClean="0"/>
              <a:t>Scan-vragen</a:t>
            </a:r>
            <a:endParaRPr lang="nl-NL" dirty="0"/>
          </a:p>
        </p:txBody>
      </p:sp>
      <p:sp>
        <p:nvSpPr>
          <p:cNvPr id="2" name="Tijdelijke aanduiding voor inhoud 1"/>
          <p:cNvSpPr>
            <a:spLocks noGrp="1"/>
          </p:cNvSpPr>
          <p:nvPr>
            <p:ph idx="1"/>
          </p:nvPr>
        </p:nvSpPr>
        <p:spPr/>
        <p:txBody>
          <a:bodyPr/>
          <a:lstStyle/>
          <a:p>
            <a:pPr marL="624078" indent="-514350">
              <a:buFont typeface="+mj-lt"/>
              <a:buAutoNum type="arabicPeriod"/>
            </a:pPr>
            <a:r>
              <a:rPr lang="nl-NL" dirty="0" smtClean="0">
                <a:solidFill>
                  <a:srgbClr val="002060"/>
                </a:solidFill>
              </a:rPr>
              <a:t>Één vraag bij veel tekst</a:t>
            </a:r>
          </a:p>
          <a:p>
            <a:pPr marL="624078" indent="-514350">
              <a:buFont typeface="+mj-lt"/>
              <a:buAutoNum type="arabicPeriod"/>
            </a:pPr>
            <a:r>
              <a:rPr lang="nl-NL" dirty="0" smtClean="0">
                <a:solidFill>
                  <a:srgbClr val="002060"/>
                </a:solidFill>
              </a:rPr>
              <a:t>Is het een recensie? Lees de laatste zin.</a:t>
            </a:r>
          </a:p>
          <a:p>
            <a:pPr marL="624078" indent="-514350">
              <a:buFont typeface="+mj-lt"/>
              <a:buAutoNum type="arabicPeriod"/>
            </a:pPr>
            <a:r>
              <a:rPr lang="nl-NL" dirty="0" smtClean="0">
                <a:solidFill>
                  <a:srgbClr val="002060"/>
                </a:solidFill>
              </a:rPr>
              <a:t>Andere vragen: lees </a:t>
            </a:r>
            <a:r>
              <a:rPr lang="nl-NL" b="1" dirty="0" smtClean="0">
                <a:solidFill>
                  <a:srgbClr val="002060"/>
                </a:solidFill>
              </a:rPr>
              <a:t>vet, </a:t>
            </a:r>
            <a:r>
              <a:rPr lang="nl-NL" i="1" dirty="0" smtClean="0">
                <a:solidFill>
                  <a:srgbClr val="002060"/>
                </a:solidFill>
              </a:rPr>
              <a:t>schuin</a:t>
            </a:r>
            <a:r>
              <a:rPr lang="nl-NL" dirty="0" smtClean="0">
                <a:solidFill>
                  <a:srgbClr val="002060"/>
                </a:solidFill>
              </a:rPr>
              <a:t> of HOOFDLETTERS. Staat daar het antwoord?</a:t>
            </a:r>
          </a:p>
          <a:p>
            <a:pPr marL="624078" indent="-514350">
              <a:buFont typeface="+mj-lt"/>
              <a:buAutoNum type="arabicPeriod"/>
            </a:pPr>
            <a:r>
              <a:rPr lang="nl-NL" dirty="0" smtClean="0">
                <a:solidFill>
                  <a:srgbClr val="002060"/>
                </a:solidFill>
              </a:rPr>
              <a:t>Advertenties e.d.: werk de gegevens af in volgorde die de vraag aangeeft.</a:t>
            </a:r>
          </a:p>
          <a:p>
            <a:pPr marL="624078" indent="-514350">
              <a:buFont typeface="+mj-lt"/>
              <a:buAutoNum type="arabicPeriod"/>
            </a:pPr>
            <a:endParaRPr lang="nl-NL" dirty="0" smtClean="0">
              <a:solidFill>
                <a:schemeClr val="tx1">
                  <a:lumMod val="90000"/>
                  <a:lumOff val="10000"/>
                </a:schemeClr>
              </a:solidFill>
            </a:endParaRPr>
          </a:p>
        </p:txBody>
      </p:sp>
    </p:spTree>
    <p:extLst>
      <p:ext uri="{BB962C8B-B14F-4D97-AF65-F5344CB8AC3E}">
        <p14:creationId xmlns:p14="http://schemas.microsoft.com/office/powerpoint/2010/main" val="3582209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87569" y="682284"/>
            <a:ext cx="10972800" cy="1143000"/>
          </a:xfrm>
        </p:spPr>
        <p:txBody>
          <a:bodyPr/>
          <a:lstStyle/>
          <a:p>
            <a:r>
              <a:rPr lang="nl-NL" dirty="0" smtClean="0"/>
              <a:t>Voorbeelden Scan-vragen Havo</a:t>
            </a:r>
            <a:endParaRPr lang="nl-NL" dirty="0"/>
          </a:p>
        </p:txBody>
      </p:sp>
      <p:sp>
        <p:nvSpPr>
          <p:cNvPr id="2" name="Tijdelijke aanduiding voor inhoud 1"/>
          <p:cNvSpPr>
            <a:spLocks noGrp="1"/>
          </p:cNvSpPr>
          <p:nvPr>
            <p:ph idx="1"/>
          </p:nvPr>
        </p:nvSpPr>
        <p:spPr/>
        <p:txBody>
          <a:bodyPr>
            <a:normAutofit fontScale="92500" lnSpcReduction="10000"/>
          </a:bodyPr>
          <a:lstStyle/>
          <a:p>
            <a:pPr>
              <a:buNone/>
            </a:pPr>
            <a:r>
              <a:rPr lang="nl-NL" dirty="0" smtClean="0">
                <a:solidFill>
                  <a:srgbClr val="002060"/>
                </a:solidFill>
              </a:rPr>
              <a:t>Havo:</a:t>
            </a:r>
          </a:p>
          <a:p>
            <a:r>
              <a:rPr lang="nl-NL" dirty="0">
                <a:solidFill>
                  <a:srgbClr val="002060"/>
                </a:solidFill>
              </a:rPr>
              <a:t>2009-I: </a:t>
            </a:r>
            <a:r>
              <a:rPr lang="nl-NL" dirty="0" smtClean="0">
                <a:solidFill>
                  <a:srgbClr val="002060"/>
                </a:solidFill>
              </a:rPr>
              <a:t>10</a:t>
            </a:r>
            <a:endParaRPr lang="nl-NL" dirty="0">
              <a:solidFill>
                <a:srgbClr val="002060"/>
              </a:solidFill>
            </a:endParaRPr>
          </a:p>
          <a:p>
            <a:r>
              <a:rPr lang="nl-NL" dirty="0">
                <a:solidFill>
                  <a:srgbClr val="002060"/>
                </a:solidFill>
              </a:rPr>
              <a:t>2011-I: 11 </a:t>
            </a:r>
          </a:p>
          <a:p>
            <a:r>
              <a:rPr lang="nl-NL" dirty="0">
                <a:solidFill>
                  <a:srgbClr val="002060"/>
                </a:solidFill>
              </a:rPr>
              <a:t>2011-II: 11 </a:t>
            </a:r>
          </a:p>
          <a:p>
            <a:r>
              <a:rPr lang="nl-NL" dirty="0" smtClean="0">
                <a:solidFill>
                  <a:srgbClr val="002060"/>
                </a:solidFill>
              </a:rPr>
              <a:t>2008-II: 2 </a:t>
            </a:r>
          </a:p>
          <a:p>
            <a:r>
              <a:rPr lang="nl-NL" dirty="0" smtClean="0">
                <a:solidFill>
                  <a:srgbClr val="002060"/>
                </a:solidFill>
              </a:rPr>
              <a:t>2010-II: 1</a:t>
            </a:r>
          </a:p>
          <a:p>
            <a:r>
              <a:rPr lang="nl-NL" dirty="0" smtClean="0">
                <a:solidFill>
                  <a:srgbClr val="002060"/>
                </a:solidFill>
              </a:rPr>
              <a:t>2010-II: 6 </a:t>
            </a:r>
          </a:p>
          <a:p>
            <a:pPr lvl="1"/>
            <a:r>
              <a:rPr lang="nl-NL" dirty="0" smtClean="0">
                <a:solidFill>
                  <a:srgbClr val="002060"/>
                </a:solidFill>
              </a:rPr>
              <a:t>Kloppen alle elementen?</a:t>
            </a:r>
          </a:p>
          <a:p>
            <a:r>
              <a:rPr lang="nl-NL" dirty="0" smtClean="0">
                <a:solidFill>
                  <a:srgbClr val="002060"/>
                </a:solidFill>
              </a:rPr>
              <a:t>2010-I: 11 </a:t>
            </a:r>
          </a:p>
        </p:txBody>
      </p:sp>
    </p:spTree>
    <p:extLst>
      <p:ext uri="{BB962C8B-B14F-4D97-AF65-F5344CB8AC3E}">
        <p14:creationId xmlns:p14="http://schemas.microsoft.com/office/powerpoint/2010/main" val="33540132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26720" y="893617"/>
            <a:ext cx="10972800" cy="1143000"/>
          </a:xfrm>
        </p:spPr>
        <p:txBody>
          <a:bodyPr/>
          <a:lstStyle/>
          <a:p>
            <a:r>
              <a:rPr lang="nl-NL" dirty="0" smtClean="0"/>
              <a:t>Voorbeelden Scan-vragen VWO</a:t>
            </a:r>
            <a:endParaRPr lang="nl-NL" dirty="0"/>
          </a:p>
        </p:txBody>
      </p:sp>
      <p:sp>
        <p:nvSpPr>
          <p:cNvPr id="2" name="Tijdelijke aanduiding voor inhoud 1"/>
          <p:cNvSpPr>
            <a:spLocks noGrp="1"/>
          </p:cNvSpPr>
          <p:nvPr>
            <p:ph idx="1"/>
          </p:nvPr>
        </p:nvSpPr>
        <p:spPr>
          <a:xfrm>
            <a:off x="609600" y="2194560"/>
            <a:ext cx="10972800" cy="3931604"/>
          </a:xfrm>
        </p:spPr>
        <p:txBody>
          <a:bodyPr/>
          <a:lstStyle/>
          <a:p>
            <a:r>
              <a:rPr lang="nl-NL" dirty="0" smtClean="0">
                <a:solidFill>
                  <a:srgbClr val="002060"/>
                </a:solidFill>
              </a:rPr>
              <a:t>2011-I:10 </a:t>
            </a:r>
          </a:p>
          <a:p>
            <a:r>
              <a:rPr lang="nl-NL" dirty="0" smtClean="0">
                <a:solidFill>
                  <a:srgbClr val="002060"/>
                </a:solidFill>
              </a:rPr>
              <a:t>2010-I:10</a:t>
            </a:r>
            <a:endParaRPr lang="nl-NL" dirty="0">
              <a:solidFill>
                <a:srgbClr val="002060"/>
              </a:solidFill>
            </a:endParaRPr>
          </a:p>
          <a:p>
            <a:r>
              <a:rPr lang="nl-NL" dirty="0" smtClean="0">
                <a:solidFill>
                  <a:srgbClr val="002060"/>
                </a:solidFill>
              </a:rPr>
              <a:t>2009-II:9</a:t>
            </a:r>
            <a:endParaRPr lang="nl-NL" dirty="0">
              <a:solidFill>
                <a:srgbClr val="002060"/>
              </a:solidFill>
            </a:endParaRPr>
          </a:p>
          <a:p>
            <a:r>
              <a:rPr lang="nl-NL" dirty="0" smtClean="0">
                <a:solidFill>
                  <a:srgbClr val="002060"/>
                </a:solidFill>
              </a:rPr>
              <a:t>2011-II:9 </a:t>
            </a:r>
          </a:p>
          <a:p>
            <a:r>
              <a:rPr lang="nl-NL" dirty="0" smtClean="0">
                <a:solidFill>
                  <a:srgbClr val="002060"/>
                </a:solidFill>
              </a:rPr>
              <a:t>2008-II:10 </a:t>
            </a:r>
          </a:p>
          <a:p>
            <a:r>
              <a:rPr lang="nl-NL" dirty="0" smtClean="0">
                <a:solidFill>
                  <a:srgbClr val="002060"/>
                </a:solidFill>
              </a:rPr>
              <a:t>2009-II:2</a:t>
            </a:r>
          </a:p>
          <a:p>
            <a:endParaRPr lang="nl-NL" dirty="0" smtClean="0">
              <a:solidFill>
                <a:schemeClr val="tx1">
                  <a:lumMod val="90000"/>
                  <a:lumOff val="10000"/>
                </a:schemeClr>
              </a:solidFill>
            </a:endParaRPr>
          </a:p>
          <a:p>
            <a:endParaRPr lang="nl-NL" dirty="0" smtClean="0">
              <a:solidFill>
                <a:schemeClr val="tx1">
                  <a:lumMod val="90000"/>
                  <a:lumOff val="10000"/>
                </a:schemeClr>
              </a:solidFill>
            </a:endParaRPr>
          </a:p>
          <a:p>
            <a:endParaRPr lang="nl-NL" dirty="0">
              <a:solidFill>
                <a:schemeClr val="tx1">
                  <a:lumMod val="90000"/>
                  <a:lumOff val="10000"/>
                </a:schemeClr>
              </a:solidFill>
            </a:endParaRPr>
          </a:p>
        </p:txBody>
      </p:sp>
    </p:spTree>
    <p:extLst>
      <p:ext uri="{BB962C8B-B14F-4D97-AF65-F5344CB8AC3E}">
        <p14:creationId xmlns:p14="http://schemas.microsoft.com/office/powerpoint/2010/main" val="36201678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97059" y="851414"/>
            <a:ext cx="10972800" cy="1143000"/>
          </a:xfrm>
        </p:spPr>
        <p:txBody>
          <a:bodyPr/>
          <a:lstStyle/>
          <a:p>
            <a:r>
              <a:rPr lang="nl-NL" dirty="0" smtClean="0"/>
              <a:t>Meerkeuze =&gt; Argumenten voor en tegen</a:t>
            </a:r>
            <a:endParaRPr lang="nl-NL" dirty="0"/>
          </a:p>
        </p:txBody>
      </p:sp>
      <p:sp>
        <p:nvSpPr>
          <p:cNvPr id="2" name="Tijdelijke aanduiding voor inhoud 1"/>
          <p:cNvSpPr>
            <a:spLocks noGrp="1"/>
          </p:cNvSpPr>
          <p:nvPr>
            <p:ph idx="1"/>
          </p:nvPr>
        </p:nvSpPr>
        <p:spPr>
          <a:xfrm>
            <a:off x="609600" y="2293034"/>
            <a:ext cx="10972800" cy="3833130"/>
          </a:xfrm>
        </p:spPr>
        <p:txBody>
          <a:bodyPr/>
          <a:lstStyle/>
          <a:p>
            <a:r>
              <a:rPr lang="nl-NL" dirty="0" smtClean="0">
                <a:solidFill>
                  <a:srgbClr val="002060"/>
                </a:solidFill>
              </a:rPr>
              <a:t>Kijk naar de grote lijn: wat is de mening van de schrijver?</a:t>
            </a:r>
          </a:p>
          <a:p>
            <a:r>
              <a:rPr lang="nl-NL" dirty="0" smtClean="0">
                <a:solidFill>
                  <a:srgbClr val="002060"/>
                </a:solidFill>
              </a:rPr>
              <a:t>Zoek naar signaalwoorden uit de categorie ‘tegenstellingen’ en maak de redenering visueel:</a:t>
            </a:r>
          </a:p>
          <a:p>
            <a:pPr>
              <a:buNone/>
            </a:pPr>
            <a:r>
              <a:rPr lang="nl-NL" dirty="0" smtClean="0">
                <a:solidFill>
                  <a:srgbClr val="002060"/>
                </a:solidFill>
              </a:rPr>
              <a:t>--------------------</a:t>
            </a:r>
            <a:r>
              <a:rPr lang="nl-NL" dirty="0" smtClean="0">
                <a:solidFill>
                  <a:srgbClr val="002060"/>
                </a:solidFill>
                <a:sym typeface="Wingdings" pitchFamily="2" charset="2"/>
              </a:rPr>
              <a:t> totdat je </a:t>
            </a:r>
            <a:r>
              <a:rPr lang="nl-NL" i="1" dirty="0" smtClean="0">
                <a:solidFill>
                  <a:srgbClr val="002060"/>
                </a:solidFill>
                <a:sym typeface="Wingdings" pitchFamily="2" charset="2"/>
              </a:rPr>
              <a:t>maar</a:t>
            </a:r>
            <a:r>
              <a:rPr lang="nl-NL" dirty="0" smtClean="0">
                <a:solidFill>
                  <a:srgbClr val="002060"/>
                </a:solidFill>
                <a:sym typeface="Wingdings" pitchFamily="2" charset="2"/>
              </a:rPr>
              <a:t> leest, dan ga je weer terug, </a:t>
            </a:r>
          </a:p>
          <a:p>
            <a:pPr>
              <a:buNone/>
            </a:pPr>
            <a:r>
              <a:rPr lang="nl-NL" i="1" dirty="0" smtClean="0">
                <a:solidFill>
                  <a:srgbClr val="002060"/>
                </a:solidFill>
                <a:sym typeface="Wingdings" pitchFamily="2" charset="2"/>
              </a:rPr>
              <a:t>----------------------</a:t>
            </a:r>
            <a:r>
              <a:rPr lang="nl-NL" b="1" dirty="0" smtClean="0">
                <a:solidFill>
                  <a:srgbClr val="002060"/>
                </a:solidFill>
                <a:sym typeface="Wingdings" pitchFamily="2" charset="2"/>
              </a:rPr>
              <a:t>&lt;-</a:t>
            </a:r>
            <a:r>
              <a:rPr lang="nl-NL" dirty="0" smtClean="0">
                <a:solidFill>
                  <a:srgbClr val="002060"/>
                </a:solidFill>
                <a:sym typeface="Wingdings" pitchFamily="2" charset="2"/>
              </a:rPr>
              <a:t> </a:t>
            </a:r>
            <a:endParaRPr lang="nl-NL" i="1" dirty="0" smtClean="0">
              <a:solidFill>
                <a:srgbClr val="002060"/>
              </a:solidFill>
              <a:sym typeface="Wingdings" pitchFamily="2" charset="2"/>
            </a:endParaRPr>
          </a:p>
          <a:p>
            <a:pPr>
              <a:buNone/>
            </a:pPr>
            <a:r>
              <a:rPr lang="nl-NL" i="1" dirty="0" smtClean="0">
                <a:solidFill>
                  <a:srgbClr val="002060"/>
                </a:solidFill>
                <a:sym typeface="Wingdings" pitchFamily="2" charset="2"/>
              </a:rPr>
              <a:t>Toch </a:t>
            </a:r>
            <a:r>
              <a:rPr lang="nl-NL" dirty="0" smtClean="0">
                <a:solidFill>
                  <a:srgbClr val="002060"/>
                </a:solidFill>
                <a:sym typeface="Wingdings" pitchFamily="2" charset="2"/>
              </a:rPr>
              <a:t>-------------------- </a:t>
            </a:r>
            <a:endParaRPr lang="nl-NL" i="1" dirty="0" smtClean="0">
              <a:solidFill>
                <a:srgbClr val="002060"/>
              </a:solidFill>
            </a:endParaRPr>
          </a:p>
        </p:txBody>
      </p:sp>
    </p:spTree>
    <p:extLst>
      <p:ext uri="{BB962C8B-B14F-4D97-AF65-F5344CB8AC3E}">
        <p14:creationId xmlns:p14="http://schemas.microsoft.com/office/powerpoint/2010/main" val="20848375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9261" y="710737"/>
            <a:ext cx="10972800" cy="1143000"/>
          </a:xfrm>
        </p:spPr>
        <p:txBody>
          <a:bodyPr/>
          <a:lstStyle/>
          <a:p>
            <a:r>
              <a:rPr lang="nl-NL" dirty="0" smtClean="0"/>
              <a:t>Meerkeuze =&gt; ‘geef een voorbeeld’ vraag</a:t>
            </a:r>
            <a:endParaRPr lang="nl-NL" dirty="0"/>
          </a:p>
        </p:txBody>
      </p:sp>
      <p:sp>
        <p:nvSpPr>
          <p:cNvPr id="2" name="Tijdelijke aanduiding voor inhoud 1"/>
          <p:cNvSpPr>
            <a:spLocks noGrp="1"/>
          </p:cNvSpPr>
          <p:nvPr>
            <p:ph idx="1"/>
          </p:nvPr>
        </p:nvSpPr>
        <p:spPr>
          <a:xfrm>
            <a:off x="609600" y="1899138"/>
            <a:ext cx="10972800" cy="4227026"/>
          </a:xfrm>
        </p:spPr>
        <p:txBody>
          <a:bodyPr>
            <a:normAutofit fontScale="92500" lnSpcReduction="20000"/>
          </a:bodyPr>
          <a:lstStyle/>
          <a:p>
            <a:r>
              <a:rPr lang="nl-NL" dirty="0" smtClean="0">
                <a:solidFill>
                  <a:srgbClr val="002060"/>
                </a:solidFill>
              </a:rPr>
              <a:t>Weet met welke woorden zo’n zin kan beginnen</a:t>
            </a:r>
          </a:p>
          <a:p>
            <a:pPr lvl="1"/>
            <a:r>
              <a:rPr lang="nl-NL" dirty="0" smtClean="0">
                <a:solidFill>
                  <a:srgbClr val="002060"/>
                </a:solidFill>
              </a:rPr>
              <a:t>For </a:t>
            </a:r>
            <a:r>
              <a:rPr lang="nl-NL" dirty="0" err="1" smtClean="0">
                <a:solidFill>
                  <a:srgbClr val="002060"/>
                </a:solidFill>
              </a:rPr>
              <a:t>example</a:t>
            </a:r>
            <a:r>
              <a:rPr lang="nl-NL" dirty="0" smtClean="0">
                <a:solidFill>
                  <a:srgbClr val="002060"/>
                </a:solidFill>
              </a:rPr>
              <a:t>, </a:t>
            </a:r>
            <a:r>
              <a:rPr lang="nl-NL" dirty="0" err="1" smtClean="0">
                <a:solidFill>
                  <a:srgbClr val="002060"/>
                </a:solidFill>
              </a:rPr>
              <a:t>for</a:t>
            </a:r>
            <a:r>
              <a:rPr lang="nl-NL" dirty="0" smtClean="0">
                <a:solidFill>
                  <a:srgbClr val="002060"/>
                </a:solidFill>
              </a:rPr>
              <a:t> </a:t>
            </a:r>
            <a:r>
              <a:rPr lang="nl-NL" dirty="0" err="1" smtClean="0">
                <a:solidFill>
                  <a:srgbClr val="002060"/>
                </a:solidFill>
              </a:rPr>
              <a:t>instance</a:t>
            </a:r>
            <a:endParaRPr lang="nl-NL" dirty="0" smtClean="0">
              <a:solidFill>
                <a:srgbClr val="002060"/>
              </a:solidFill>
            </a:endParaRPr>
          </a:p>
          <a:p>
            <a:r>
              <a:rPr lang="nl-NL" dirty="0" smtClean="0">
                <a:solidFill>
                  <a:srgbClr val="002060"/>
                </a:solidFill>
              </a:rPr>
              <a:t>Kijk hoe die zin zich verhoudt tot de volgende.</a:t>
            </a:r>
          </a:p>
          <a:p>
            <a:pPr lvl="1"/>
            <a:r>
              <a:rPr lang="nl-NL" dirty="0" smtClean="0">
                <a:solidFill>
                  <a:srgbClr val="002060"/>
                </a:solidFill>
              </a:rPr>
              <a:t>“Het illustreert dat…” =&gt; voorbeeld</a:t>
            </a:r>
          </a:p>
          <a:p>
            <a:r>
              <a:rPr lang="nl-NL" dirty="0" smtClean="0">
                <a:solidFill>
                  <a:srgbClr val="002060"/>
                </a:solidFill>
              </a:rPr>
              <a:t>Voorbeelden hebben herkenbare structuur:</a:t>
            </a:r>
          </a:p>
          <a:p>
            <a:pPr lvl="1"/>
            <a:r>
              <a:rPr lang="nl-NL" dirty="0" smtClean="0">
                <a:solidFill>
                  <a:srgbClr val="002060"/>
                </a:solidFill>
              </a:rPr>
              <a:t>Namen</a:t>
            </a:r>
          </a:p>
          <a:p>
            <a:pPr lvl="1"/>
            <a:r>
              <a:rPr lang="nl-NL" dirty="0" smtClean="0">
                <a:solidFill>
                  <a:srgbClr val="002060"/>
                </a:solidFill>
              </a:rPr>
              <a:t>Plaatsen (die aanwijsbaar zijn op de kaart)</a:t>
            </a:r>
          </a:p>
          <a:p>
            <a:pPr lvl="1"/>
            <a:r>
              <a:rPr lang="nl-NL" dirty="0" smtClean="0">
                <a:solidFill>
                  <a:srgbClr val="002060"/>
                </a:solidFill>
              </a:rPr>
              <a:t>Getallen</a:t>
            </a:r>
          </a:p>
          <a:p>
            <a:pPr lvl="1"/>
            <a:r>
              <a:rPr lang="nl-NL" dirty="0" smtClean="0">
                <a:solidFill>
                  <a:srgbClr val="002060"/>
                </a:solidFill>
              </a:rPr>
              <a:t>Procenten</a:t>
            </a:r>
          </a:p>
          <a:p>
            <a:pPr lvl="1"/>
            <a:r>
              <a:rPr lang="nl-NL" dirty="0" smtClean="0">
                <a:solidFill>
                  <a:srgbClr val="002060"/>
                </a:solidFill>
              </a:rPr>
              <a:t>Data (ook worden als </a:t>
            </a:r>
            <a:r>
              <a:rPr lang="nl-NL" i="1" dirty="0" smtClean="0">
                <a:solidFill>
                  <a:srgbClr val="002060"/>
                </a:solidFill>
              </a:rPr>
              <a:t>last week, </a:t>
            </a:r>
            <a:r>
              <a:rPr lang="nl-NL" i="1" dirty="0" err="1" smtClean="0">
                <a:solidFill>
                  <a:srgbClr val="002060"/>
                </a:solidFill>
              </a:rPr>
              <a:t>yesterday</a:t>
            </a:r>
            <a:r>
              <a:rPr lang="nl-NL" i="1" dirty="0" smtClean="0">
                <a:solidFill>
                  <a:srgbClr val="002060"/>
                </a:solidFill>
              </a:rPr>
              <a:t>, </a:t>
            </a:r>
            <a:r>
              <a:rPr lang="nl-NL" i="1" dirty="0" err="1" smtClean="0">
                <a:solidFill>
                  <a:srgbClr val="002060"/>
                </a:solidFill>
              </a:rPr>
              <a:t>recently</a:t>
            </a:r>
            <a:r>
              <a:rPr lang="nl-NL" i="1" dirty="0" smtClean="0">
                <a:solidFill>
                  <a:srgbClr val="002060"/>
                </a:solidFill>
              </a:rPr>
              <a:t>)</a:t>
            </a:r>
          </a:p>
          <a:p>
            <a:pPr lvl="1"/>
            <a:endParaRPr lang="nl-NL" dirty="0">
              <a:solidFill>
                <a:schemeClr val="tx1">
                  <a:lumMod val="90000"/>
                  <a:lumOff val="10000"/>
                </a:schemeClr>
              </a:solidFill>
            </a:endParaRPr>
          </a:p>
        </p:txBody>
      </p:sp>
    </p:spTree>
    <p:extLst>
      <p:ext uri="{BB962C8B-B14F-4D97-AF65-F5344CB8AC3E}">
        <p14:creationId xmlns:p14="http://schemas.microsoft.com/office/powerpoint/2010/main" val="1552152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94360" y="1052737"/>
            <a:ext cx="9318064" cy="833213"/>
          </a:xfrm>
        </p:spPr>
        <p:txBody>
          <a:bodyPr>
            <a:normAutofit/>
          </a:bodyPr>
          <a:lstStyle/>
          <a:p>
            <a:r>
              <a:rPr lang="nl-NL" dirty="0" smtClean="0"/>
              <a:t>Verband leesvaardigheid en examens</a:t>
            </a:r>
            <a:endParaRPr lang="nl-NL" dirty="0"/>
          </a:p>
        </p:txBody>
      </p:sp>
      <p:sp>
        <p:nvSpPr>
          <p:cNvPr id="3" name="Ondertitel 2"/>
          <p:cNvSpPr>
            <a:spLocks noGrp="1"/>
          </p:cNvSpPr>
          <p:nvPr>
            <p:ph type="subTitle" idx="1"/>
          </p:nvPr>
        </p:nvSpPr>
        <p:spPr>
          <a:xfrm>
            <a:off x="1193726" y="2049408"/>
            <a:ext cx="7632848" cy="3384376"/>
          </a:xfrm>
        </p:spPr>
        <p:txBody>
          <a:bodyPr>
            <a:normAutofit fontScale="62500" lnSpcReduction="20000"/>
          </a:bodyPr>
          <a:lstStyle/>
          <a:p>
            <a:pPr marL="285750" indent="-285750" algn="l">
              <a:buFont typeface="Arial" pitchFamily="34" charset="0"/>
              <a:buChar char="•"/>
            </a:pPr>
            <a:r>
              <a:rPr lang="nl-NL" sz="3400" dirty="0">
                <a:solidFill>
                  <a:schemeClr val="tx1">
                    <a:lumMod val="90000"/>
                    <a:lumOff val="10000"/>
                  </a:schemeClr>
                </a:solidFill>
              </a:rPr>
              <a:t>Een goede leesvaardigheid is van groot belang voor het maken van de examens MAAR het oefenen van examens is geen goede leesvaardigheidstraining.</a:t>
            </a:r>
          </a:p>
          <a:p>
            <a:pPr marL="285750" indent="-285750" algn="l">
              <a:buFont typeface="Arial" pitchFamily="34" charset="0"/>
              <a:buChar char="•"/>
            </a:pPr>
            <a:r>
              <a:rPr lang="nl-NL" sz="3400" dirty="0">
                <a:solidFill>
                  <a:schemeClr val="tx1">
                    <a:lumMod val="90000"/>
                    <a:lumOff val="10000"/>
                  </a:schemeClr>
                </a:solidFill>
              </a:rPr>
              <a:t>Oude examens oefenen als leesvaardigheidstraining doet geen recht aan de verschillende typen lezers in de klas.</a:t>
            </a:r>
          </a:p>
          <a:p>
            <a:pPr algn="l"/>
            <a:endParaRPr lang="nl-NL" sz="3400" dirty="0">
              <a:solidFill>
                <a:schemeClr val="tx1">
                  <a:lumMod val="90000"/>
                  <a:lumOff val="10000"/>
                </a:schemeClr>
              </a:solidFill>
            </a:endParaRPr>
          </a:p>
          <a:p>
            <a:pPr algn="l"/>
            <a:endParaRPr lang="nl-NL" sz="3400" dirty="0">
              <a:solidFill>
                <a:schemeClr val="tx1">
                  <a:lumMod val="90000"/>
                  <a:lumOff val="10000"/>
                </a:schemeClr>
              </a:solidFill>
            </a:endParaRPr>
          </a:p>
          <a:p>
            <a:pPr algn="l"/>
            <a:r>
              <a:rPr lang="nl-NL" sz="3400" dirty="0">
                <a:solidFill>
                  <a:schemeClr val="tx1">
                    <a:lumMod val="90000"/>
                    <a:lumOff val="10000"/>
                  </a:schemeClr>
                </a:solidFill>
              </a:rPr>
              <a:t>“Het oefenen met examenteksten gaat ten koste van de tijd die je ook aan het vergroten van leesvaardigheid zou kunnen besteden.”</a:t>
            </a:r>
            <a:r>
              <a:rPr lang="nl-NL" sz="1800" dirty="0">
                <a:solidFill>
                  <a:schemeClr val="tx1">
                    <a:lumMod val="90000"/>
                    <a:lumOff val="10000"/>
                  </a:schemeClr>
                </a:solidFill>
              </a:rPr>
              <a:t/>
            </a:r>
            <a:br>
              <a:rPr lang="nl-NL" sz="1800" dirty="0">
                <a:solidFill>
                  <a:schemeClr val="tx1">
                    <a:lumMod val="90000"/>
                    <a:lumOff val="10000"/>
                  </a:schemeClr>
                </a:solidFill>
              </a:rPr>
            </a:br>
            <a:r>
              <a:rPr lang="nl-NL" sz="1800" dirty="0">
                <a:solidFill>
                  <a:schemeClr val="tx1">
                    <a:lumMod val="90000"/>
                    <a:lumOff val="10000"/>
                  </a:schemeClr>
                </a:solidFill>
              </a:rPr>
              <a:t/>
            </a:r>
            <a:br>
              <a:rPr lang="nl-NL" sz="1800" dirty="0">
                <a:solidFill>
                  <a:schemeClr val="tx1">
                    <a:lumMod val="90000"/>
                    <a:lumOff val="10000"/>
                  </a:schemeClr>
                </a:solidFill>
              </a:rPr>
            </a:br>
            <a:r>
              <a:rPr lang="nl-NL" sz="1800" dirty="0">
                <a:solidFill>
                  <a:schemeClr val="tx1">
                    <a:lumMod val="90000"/>
                    <a:lumOff val="10000"/>
                  </a:schemeClr>
                </a:solidFill>
              </a:rPr>
              <a:t>					</a:t>
            </a:r>
            <a:r>
              <a:rPr lang="nl-NL" sz="1800" dirty="0" smtClean="0">
                <a:solidFill>
                  <a:schemeClr val="tx1">
                    <a:lumMod val="90000"/>
                    <a:lumOff val="10000"/>
                  </a:schemeClr>
                </a:solidFill>
              </a:rPr>
              <a:t>Prof. Gerard </a:t>
            </a:r>
            <a:r>
              <a:rPr lang="nl-NL" sz="1800" dirty="0" err="1">
                <a:solidFill>
                  <a:schemeClr val="tx1">
                    <a:lumMod val="90000"/>
                    <a:lumOff val="10000"/>
                  </a:schemeClr>
                </a:solidFill>
              </a:rPr>
              <a:t>Westhoff</a:t>
            </a:r>
            <a:endParaRPr lang="nl-NL" sz="1800" dirty="0">
              <a:solidFill>
                <a:schemeClr val="tx1">
                  <a:lumMod val="90000"/>
                  <a:lumOff val="10000"/>
                </a:schemeClr>
              </a:solidFill>
            </a:endParaRPr>
          </a:p>
        </p:txBody>
      </p:sp>
    </p:spTree>
    <p:extLst>
      <p:ext uri="{BB962C8B-B14F-4D97-AF65-F5344CB8AC3E}">
        <p14:creationId xmlns:p14="http://schemas.microsoft.com/office/powerpoint/2010/main" val="3636628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6382" y="640398"/>
            <a:ext cx="10972800" cy="1143000"/>
          </a:xfrm>
        </p:spPr>
        <p:txBody>
          <a:bodyPr/>
          <a:lstStyle/>
          <a:p>
            <a:r>
              <a:rPr lang="nl-NL" dirty="0" smtClean="0"/>
              <a:t>Meerkeuze =&gt; ‘wat zegt de expert’ vraag</a:t>
            </a:r>
            <a:endParaRPr lang="nl-NL" dirty="0"/>
          </a:p>
        </p:txBody>
      </p:sp>
      <p:sp>
        <p:nvSpPr>
          <p:cNvPr id="2" name="Tijdelijke aanduiding voor inhoud 1"/>
          <p:cNvSpPr>
            <a:spLocks noGrp="1"/>
          </p:cNvSpPr>
          <p:nvPr>
            <p:ph idx="1"/>
          </p:nvPr>
        </p:nvSpPr>
        <p:spPr/>
        <p:txBody>
          <a:bodyPr>
            <a:normAutofit fontScale="77500" lnSpcReduction="20000"/>
          </a:bodyPr>
          <a:lstStyle/>
          <a:p>
            <a:r>
              <a:rPr lang="nl-NL" dirty="0" smtClean="0">
                <a:solidFill>
                  <a:srgbClr val="002060"/>
                </a:solidFill>
              </a:rPr>
              <a:t>Herkennen aan </a:t>
            </a:r>
          </a:p>
          <a:p>
            <a:pPr lvl="1"/>
            <a:r>
              <a:rPr lang="nl-NL" dirty="0" smtClean="0">
                <a:solidFill>
                  <a:srgbClr val="002060"/>
                </a:solidFill>
              </a:rPr>
              <a:t>Wat hij/zij zegt: “… “ (staat altijd tussen aanhalingstekens)</a:t>
            </a:r>
          </a:p>
          <a:p>
            <a:pPr lvl="1"/>
            <a:r>
              <a:rPr lang="nl-NL" dirty="0" smtClean="0">
                <a:solidFill>
                  <a:srgbClr val="002060"/>
                </a:solidFill>
              </a:rPr>
              <a:t>Als er sprake is van polemiek (meerdere standpunten), kijk aan welke kant hij/zij staat</a:t>
            </a:r>
          </a:p>
          <a:p>
            <a:pPr marL="457200" lvl="1" indent="0">
              <a:buNone/>
            </a:pPr>
            <a:endParaRPr lang="nl-NL" dirty="0" smtClean="0">
              <a:solidFill>
                <a:srgbClr val="002060"/>
              </a:solidFill>
            </a:endParaRPr>
          </a:p>
          <a:p>
            <a:r>
              <a:rPr lang="nl-NL" dirty="0" smtClean="0">
                <a:solidFill>
                  <a:srgbClr val="002060"/>
                </a:solidFill>
              </a:rPr>
              <a:t>Let op! Het gaat niet om je eigen mening!!</a:t>
            </a:r>
          </a:p>
          <a:p>
            <a:endParaRPr lang="nl-NL" dirty="0">
              <a:solidFill>
                <a:srgbClr val="002060"/>
              </a:solidFill>
            </a:endParaRPr>
          </a:p>
          <a:p>
            <a:pPr marL="0" indent="0">
              <a:buNone/>
            </a:pPr>
            <a:r>
              <a:rPr lang="nl-NL" dirty="0" smtClean="0">
                <a:solidFill>
                  <a:srgbClr val="002060"/>
                </a:solidFill>
              </a:rPr>
              <a:t>Voorbeeldvraag: Welke van de onderstaande personen zijn het eens met de stelling? Of: Geef van elk van de volgende citaten aan of dit wel of niet de mening van de auteur weergeeft. </a:t>
            </a:r>
          </a:p>
          <a:p>
            <a:pPr marL="0" indent="0">
              <a:buNone/>
            </a:pPr>
            <a:r>
              <a:rPr lang="nl-NL" dirty="0" smtClean="0">
                <a:solidFill>
                  <a:srgbClr val="002060"/>
                </a:solidFill>
              </a:rPr>
              <a:t>ARCEER wie het eens zijn. Let daarbij op SIGNAALWOORDEN.</a:t>
            </a:r>
          </a:p>
          <a:p>
            <a:pPr marL="0" indent="0">
              <a:buNone/>
            </a:pPr>
            <a:endParaRPr lang="nl-NL" dirty="0">
              <a:solidFill>
                <a:srgbClr val="002060"/>
              </a:solidFill>
            </a:endParaRPr>
          </a:p>
          <a:p>
            <a:pPr marL="0" indent="0">
              <a:buNone/>
            </a:pPr>
            <a:r>
              <a:rPr lang="nl-NL" dirty="0" smtClean="0">
                <a:solidFill>
                  <a:srgbClr val="002060"/>
                </a:solidFill>
              </a:rPr>
              <a:t>(goed voorbeeld: </a:t>
            </a:r>
            <a:r>
              <a:rPr lang="nl-NL" dirty="0" err="1" smtClean="0">
                <a:solidFill>
                  <a:srgbClr val="002060"/>
                </a:solidFill>
              </a:rPr>
              <a:t>When</a:t>
            </a:r>
            <a:r>
              <a:rPr lang="nl-NL" dirty="0" smtClean="0">
                <a:solidFill>
                  <a:srgbClr val="002060"/>
                </a:solidFill>
              </a:rPr>
              <a:t> Harry met </a:t>
            </a:r>
            <a:r>
              <a:rPr lang="nl-NL" dirty="0" err="1" smtClean="0">
                <a:solidFill>
                  <a:srgbClr val="002060"/>
                </a:solidFill>
              </a:rPr>
              <a:t>sexism</a:t>
            </a:r>
            <a:r>
              <a:rPr lang="nl-NL" dirty="0" smtClean="0">
                <a:solidFill>
                  <a:srgbClr val="002060"/>
                </a:solidFill>
              </a:rPr>
              <a:t> (2011-I: 8 vwo))</a:t>
            </a:r>
          </a:p>
        </p:txBody>
      </p:sp>
    </p:spTree>
    <p:extLst>
      <p:ext uri="{BB962C8B-B14F-4D97-AF65-F5344CB8AC3E}">
        <p14:creationId xmlns:p14="http://schemas.microsoft.com/office/powerpoint/2010/main" val="20641655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2207568" y="906566"/>
            <a:ext cx="7772400" cy="1067707"/>
          </a:xfrm>
        </p:spPr>
        <p:txBody>
          <a:bodyPr/>
          <a:lstStyle/>
          <a:p>
            <a:r>
              <a:rPr lang="nl-NL" dirty="0" smtClean="0"/>
              <a:t>Gokken</a:t>
            </a:r>
            <a:endParaRPr lang="nl-NL" dirty="0"/>
          </a:p>
        </p:txBody>
      </p:sp>
      <p:sp>
        <p:nvSpPr>
          <p:cNvPr id="5" name="Ondertitel 2"/>
          <p:cNvSpPr>
            <a:spLocks noGrp="1"/>
          </p:cNvSpPr>
          <p:nvPr>
            <p:ph type="subTitle" idx="1"/>
          </p:nvPr>
        </p:nvSpPr>
        <p:spPr>
          <a:xfrm>
            <a:off x="2135560" y="2448598"/>
            <a:ext cx="7704856" cy="3744416"/>
          </a:xfrm>
        </p:spPr>
        <p:txBody>
          <a:bodyPr>
            <a:normAutofit fontScale="92500" lnSpcReduction="20000"/>
          </a:bodyPr>
          <a:lstStyle/>
          <a:p>
            <a:pPr lvl="1" algn="l"/>
            <a:r>
              <a:rPr lang="nl-NL" dirty="0">
                <a:solidFill>
                  <a:srgbClr val="002060"/>
                </a:solidFill>
              </a:rPr>
              <a:t>Als je echt onmogelijk tot een goed antwoord kunt komen dan moet je gokken. Als je moet gokken is het verstandig om dit op de volgende manier te doen:</a:t>
            </a:r>
            <a:br>
              <a:rPr lang="nl-NL" dirty="0">
                <a:solidFill>
                  <a:srgbClr val="002060"/>
                </a:solidFill>
              </a:rPr>
            </a:br>
            <a:endParaRPr lang="nl-NL" dirty="0">
              <a:solidFill>
                <a:srgbClr val="002060"/>
              </a:solidFill>
            </a:endParaRPr>
          </a:p>
          <a:p>
            <a:pPr marL="800100" lvl="1" indent="-342900" algn="l">
              <a:buAutoNum type="arabicPeriod"/>
            </a:pPr>
            <a:r>
              <a:rPr lang="nl-NL" dirty="0">
                <a:solidFill>
                  <a:srgbClr val="002060"/>
                </a:solidFill>
              </a:rPr>
              <a:t>Streep (indien mogelijk) één of meerdere onzin-antwoorden weg.</a:t>
            </a:r>
          </a:p>
          <a:p>
            <a:pPr marL="800100" lvl="1" indent="-342900" algn="l">
              <a:buAutoNum type="arabicPeriod"/>
            </a:pPr>
            <a:r>
              <a:rPr lang="nl-NL" dirty="0">
                <a:solidFill>
                  <a:srgbClr val="002060"/>
                </a:solidFill>
              </a:rPr>
              <a:t>Kies van de overgebleven antwoorden het langste antwoord.</a:t>
            </a:r>
          </a:p>
          <a:p>
            <a:pPr marL="800100" lvl="1" indent="-342900" algn="l">
              <a:buAutoNum type="arabicPeriod"/>
            </a:pPr>
            <a:r>
              <a:rPr lang="nl-NL" dirty="0">
                <a:solidFill>
                  <a:srgbClr val="002060"/>
                </a:solidFill>
              </a:rPr>
              <a:t>Bij even lange antwoorden kies je altijd ‘B’.</a:t>
            </a:r>
          </a:p>
        </p:txBody>
      </p:sp>
    </p:spTree>
    <p:extLst>
      <p:ext uri="{BB962C8B-B14F-4D97-AF65-F5344CB8AC3E}">
        <p14:creationId xmlns:p14="http://schemas.microsoft.com/office/powerpoint/2010/main" val="450938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2207568" y="906567"/>
            <a:ext cx="7772400" cy="922234"/>
          </a:xfrm>
        </p:spPr>
        <p:txBody>
          <a:bodyPr/>
          <a:lstStyle/>
          <a:p>
            <a:r>
              <a:rPr lang="nl-NL" dirty="0" smtClean="0"/>
              <a:t>Samenvattend</a:t>
            </a:r>
            <a:endParaRPr lang="nl-NL" dirty="0"/>
          </a:p>
        </p:txBody>
      </p:sp>
      <p:sp>
        <p:nvSpPr>
          <p:cNvPr id="5" name="Ondertitel 2"/>
          <p:cNvSpPr>
            <a:spLocks noGrp="1"/>
          </p:cNvSpPr>
          <p:nvPr>
            <p:ph type="subTitle" idx="1"/>
          </p:nvPr>
        </p:nvSpPr>
        <p:spPr>
          <a:xfrm>
            <a:off x="2135560" y="2448598"/>
            <a:ext cx="7704856" cy="3744416"/>
          </a:xfrm>
        </p:spPr>
        <p:txBody>
          <a:bodyPr>
            <a:normAutofit/>
          </a:bodyPr>
          <a:lstStyle/>
          <a:p>
            <a:pPr marL="285750" indent="-285750" algn="l">
              <a:buFont typeface="Arial" pitchFamily="34" charset="0"/>
              <a:buChar char="•"/>
            </a:pPr>
            <a:r>
              <a:rPr lang="nl-NL" sz="2400" dirty="0" smtClean="0">
                <a:solidFill>
                  <a:srgbClr val="002060"/>
                </a:solidFill>
              </a:rPr>
              <a:t>Bepaal de Grote Lijn!!! Hou helder voor ogen wat het onderwerp van de tekst is.</a:t>
            </a:r>
          </a:p>
          <a:p>
            <a:pPr marL="285750" indent="-285750" algn="l">
              <a:buFont typeface="Arial" pitchFamily="34" charset="0"/>
              <a:buChar char="•"/>
            </a:pPr>
            <a:r>
              <a:rPr lang="nl-NL" sz="2400" dirty="0" smtClean="0">
                <a:solidFill>
                  <a:srgbClr val="002060"/>
                </a:solidFill>
              </a:rPr>
              <a:t>Bepaal wat voor soort vraag er wordt gesteld en pas je strategie hierop aan.</a:t>
            </a:r>
          </a:p>
          <a:p>
            <a:pPr marL="285750" indent="-285750" algn="l">
              <a:buFont typeface="Arial" pitchFamily="34" charset="0"/>
              <a:buChar char="•"/>
            </a:pPr>
            <a:r>
              <a:rPr lang="nl-NL" sz="2400" dirty="0" smtClean="0">
                <a:solidFill>
                  <a:srgbClr val="002060"/>
                </a:solidFill>
              </a:rPr>
              <a:t>Bepaal welk deel van de tekst (helemaal / alinea) je moet lezen en hoe je dit moet lezen (intensief / globaal)</a:t>
            </a:r>
          </a:p>
          <a:p>
            <a:pPr marL="285750" indent="-285750" algn="l">
              <a:buFont typeface="Arial" pitchFamily="34" charset="0"/>
              <a:buChar char="•"/>
            </a:pPr>
            <a:r>
              <a:rPr lang="nl-NL" sz="2400" dirty="0" smtClean="0">
                <a:solidFill>
                  <a:srgbClr val="002060"/>
                </a:solidFill>
              </a:rPr>
              <a:t>Gebruik je woordenboek zo weinig mogelijk.</a:t>
            </a:r>
          </a:p>
          <a:p>
            <a:pPr marL="285750" indent="-285750" algn="l">
              <a:buFont typeface="Arial" pitchFamily="34" charset="0"/>
              <a:buChar char="•"/>
            </a:pPr>
            <a:r>
              <a:rPr lang="nl-NL" sz="2400" dirty="0" smtClean="0">
                <a:solidFill>
                  <a:srgbClr val="002060"/>
                </a:solidFill>
              </a:rPr>
              <a:t>Gok verstandig…</a:t>
            </a:r>
          </a:p>
          <a:p>
            <a:pPr marL="285750" indent="-285750" algn="l">
              <a:buFont typeface="Arial" pitchFamily="34" charset="0"/>
              <a:buChar char="•"/>
            </a:pPr>
            <a:endParaRPr lang="nl-NL" sz="2200" dirty="0" smtClean="0"/>
          </a:p>
          <a:p>
            <a:pPr lvl="1" algn="l"/>
            <a:endParaRPr lang="nl-NL" sz="2200" dirty="0"/>
          </a:p>
        </p:txBody>
      </p:sp>
    </p:spTree>
    <p:extLst>
      <p:ext uri="{BB962C8B-B14F-4D97-AF65-F5344CB8AC3E}">
        <p14:creationId xmlns:p14="http://schemas.microsoft.com/office/powerpoint/2010/main" val="3526971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smtClean="0"/>
              <a:t>Om te oefenen: Havo</a:t>
            </a:r>
            <a:endParaRPr lang="nl-NL" dirty="0"/>
          </a:p>
        </p:txBody>
      </p:sp>
      <p:sp>
        <p:nvSpPr>
          <p:cNvPr id="2" name="Tijdelijke aanduiding voor inhoud 1"/>
          <p:cNvSpPr>
            <a:spLocks noGrp="1"/>
          </p:cNvSpPr>
          <p:nvPr>
            <p:ph idx="1"/>
          </p:nvPr>
        </p:nvSpPr>
        <p:spPr/>
        <p:txBody>
          <a:bodyPr/>
          <a:lstStyle/>
          <a:p>
            <a:pPr>
              <a:buNone/>
            </a:pPr>
            <a:r>
              <a:rPr lang="nl-NL" dirty="0" smtClean="0">
                <a:solidFill>
                  <a:srgbClr val="002060"/>
                </a:solidFill>
              </a:rPr>
              <a:t>Havo:</a:t>
            </a:r>
          </a:p>
          <a:p>
            <a:r>
              <a:rPr lang="nl-NL" dirty="0" smtClean="0">
                <a:solidFill>
                  <a:srgbClr val="002060"/>
                </a:solidFill>
              </a:rPr>
              <a:t>2010-I: 7 </a:t>
            </a:r>
          </a:p>
          <a:p>
            <a:pPr lvl="1"/>
            <a:r>
              <a:rPr lang="nl-NL" dirty="0" smtClean="0">
                <a:solidFill>
                  <a:srgbClr val="002060"/>
                </a:solidFill>
              </a:rPr>
              <a:t>Structuur, bewering, gap</a:t>
            </a:r>
          </a:p>
          <a:p>
            <a:r>
              <a:rPr lang="nl-NL" dirty="0" smtClean="0">
                <a:solidFill>
                  <a:srgbClr val="002060"/>
                </a:solidFill>
              </a:rPr>
              <a:t>2011-I: 3</a:t>
            </a:r>
          </a:p>
          <a:p>
            <a:pPr lvl="1"/>
            <a:r>
              <a:rPr lang="nl-NL" dirty="0" smtClean="0">
                <a:solidFill>
                  <a:srgbClr val="002060"/>
                </a:solidFill>
              </a:rPr>
              <a:t>Structuur, bewering, </a:t>
            </a:r>
            <a:r>
              <a:rPr lang="nl-NL" dirty="0" err="1" smtClean="0">
                <a:solidFill>
                  <a:srgbClr val="002060"/>
                </a:solidFill>
              </a:rPr>
              <a:t>mc</a:t>
            </a:r>
            <a:r>
              <a:rPr lang="nl-NL" dirty="0" smtClean="0">
                <a:solidFill>
                  <a:srgbClr val="002060"/>
                </a:solidFill>
              </a:rPr>
              <a:t>, gap</a:t>
            </a:r>
          </a:p>
          <a:p>
            <a:pPr lvl="1"/>
            <a:endParaRPr lang="nl-NL" dirty="0">
              <a:solidFill>
                <a:schemeClr val="tx1">
                  <a:lumMod val="90000"/>
                  <a:lumOff val="10000"/>
                </a:schemeClr>
              </a:solidFill>
            </a:endParaRPr>
          </a:p>
        </p:txBody>
      </p:sp>
    </p:spTree>
    <p:extLst>
      <p:ext uri="{BB962C8B-B14F-4D97-AF65-F5344CB8AC3E}">
        <p14:creationId xmlns:p14="http://schemas.microsoft.com/office/powerpoint/2010/main" val="36883337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Om </a:t>
            </a:r>
            <a:r>
              <a:rPr lang="en-GB" dirty="0" err="1" smtClean="0"/>
              <a:t>te</a:t>
            </a:r>
            <a:r>
              <a:rPr lang="en-GB" dirty="0" smtClean="0"/>
              <a:t> </a:t>
            </a:r>
            <a:r>
              <a:rPr lang="en-GB" dirty="0" err="1" smtClean="0"/>
              <a:t>oefenen</a:t>
            </a:r>
            <a:r>
              <a:rPr lang="en-GB" dirty="0" smtClean="0"/>
              <a:t>: VWO</a:t>
            </a:r>
            <a:endParaRPr lang="en-GB" dirty="0"/>
          </a:p>
        </p:txBody>
      </p:sp>
      <p:sp>
        <p:nvSpPr>
          <p:cNvPr id="2" name="Tijdelijke aanduiding voor inhoud 1"/>
          <p:cNvSpPr>
            <a:spLocks noGrp="1"/>
          </p:cNvSpPr>
          <p:nvPr>
            <p:ph idx="1"/>
          </p:nvPr>
        </p:nvSpPr>
        <p:spPr/>
        <p:txBody>
          <a:bodyPr/>
          <a:lstStyle/>
          <a:p>
            <a:r>
              <a:rPr lang="en-GB" dirty="0" smtClean="0">
                <a:solidFill>
                  <a:srgbClr val="002060"/>
                </a:solidFill>
              </a:rPr>
              <a:t>2011-II: 5 </a:t>
            </a:r>
          </a:p>
          <a:p>
            <a:r>
              <a:rPr lang="en-GB" dirty="0" smtClean="0">
                <a:solidFill>
                  <a:srgbClr val="002060"/>
                </a:solidFill>
              </a:rPr>
              <a:t>2011-I: 6</a:t>
            </a:r>
          </a:p>
          <a:p>
            <a:endParaRPr lang="en-GB" dirty="0">
              <a:solidFill>
                <a:schemeClr val="tx1">
                  <a:lumMod val="90000"/>
                  <a:lumOff val="10000"/>
                </a:schemeClr>
              </a:solidFill>
            </a:endParaRPr>
          </a:p>
        </p:txBody>
      </p:sp>
    </p:spTree>
    <p:extLst>
      <p:ext uri="{BB962C8B-B14F-4D97-AF65-F5344CB8AC3E}">
        <p14:creationId xmlns:p14="http://schemas.microsoft.com/office/powerpoint/2010/main" val="1093396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266700" y="1154748"/>
            <a:ext cx="10972800" cy="1143000"/>
          </a:xfrm>
        </p:spPr>
        <p:txBody>
          <a:bodyPr>
            <a:normAutofit fontScale="90000"/>
          </a:bodyPr>
          <a:lstStyle/>
          <a:p>
            <a:pPr algn="ctr"/>
            <a:r>
              <a:rPr lang="nl-NL" dirty="0" smtClean="0"/>
              <a:t/>
            </a:r>
            <a:br>
              <a:rPr lang="nl-NL" dirty="0" smtClean="0"/>
            </a:br>
            <a:endParaRPr lang="en-GB" dirty="0"/>
          </a:p>
        </p:txBody>
      </p:sp>
      <p:sp>
        <p:nvSpPr>
          <p:cNvPr id="10" name="Tijdelijke aanduiding voor inhoud 9"/>
          <p:cNvSpPr>
            <a:spLocks noGrp="1"/>
          </p:cNvSpPr>
          <p:nvPr>
            <p:ph idx="1"/>
          </p:nvPr>
        </p:nvSpPr>
        <p:spPr>
          <a:xfrm>
            <a:off x="609600" y="1519311"/>
            <a:ext cx="10972800" cy="4606853"/>
          </a:xfrm>
        </p:spPr>
        <p:txBody>
          <a:bodyPr/>
          <a:lstStyle/>
          <a:p>
            <a:pPr marL="342900" indent="-342900">
              <a:buFont typeface="Symbol" panose="05050102010706020507" pitchFamily="18" charset="2"/>
              <a:buChar char=""/>
            </a:pPr>
            <a:endParaRPr lang="nl-NL" sz="2400" dirty="0" smtClean="0">
              <a:solidFill>
                <a:schemeClr val="tx1">
                  <a:lumMod val="90000"/>
                  <a:lumOff val="1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endParaRPr lang="nl-NL" sz="2400" dirty="0">
              <a:solidFill>
                <a:schemeClr val="tx1">
                  <a:lumMod val="90000"/>
                  <a:lumOff val="1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nl-NL" sz="2400" dirty="0" smtClean="0">
                <a:solidFill>
                  <a:schemeClr val="tx1">
                    <a:lumMod val="90000"/>
                    <a:lumOff val="10000"/>
                  </a:schemeClr>
                </a:solidFill>
                <a:latin typeface="Calibri" panose="020F0502020204030204" pitchFamily="34" charset="0"/>
                <a:ea typeface="Calibri" panose="020F0502020204030204" pitchFamily="34" charset="0"/>
                <a:cs typeface="Times New Roman" panose="02020603050405020304" pitchFamily="18" charset="0"/>
              </a:rPr>
              <a:t>Ga geen tijd investeren in vertalen van teksten</a:t>
            </a:r>
          </a:p>
          <a:p>
            <a:pPr marL="342900" indent="-342900">
              <a:buFont typeface="Symbol" panose="05050102010706020507" pitchFamily="18" charset="2"/>
              <a:buChar char=""/>
            </a:pPr>
            <a:r>
              <a:rPr lang="nl-NL" sz="2400" dirty="0" smtClean="0">
                <a:solidFill>
                  <a:schemeClr val="tx1">
                    <a:lumMod val="90000"/>
                    <a:lumOff val="10000"/>
                  </a:schemeClr>
                </a:solidFill>
                <a:latin typeface="Calibri" panose="020F0502020204030204" pitchFamily="34" charset="0"/>
                <a:ea typeface="Calibri" panose="020F0502020204030204" pitchFamily="34" charset="0"/>
                <a:cs typeface="Times New Roman" panose="02020603050405020304" pitchFamily="18" charset="0"/>
              </a:rPr>
              <a:t>Gebruik woordenboek zo  min mogelijk = tijdrovend</a:t>
            </a:r>
          </a:p>
          <a:p>
            <a:pPr marL="342900" indent="-342900">
              <a:buFont typeface="Symbol" panose="05050102010706020507" pitchFamily="18" charset="2"/>
              <a:buChar char=""/>
            </a:pPr>
            <a:r>
              <a:rPr lang="nl-NL" sz="2400" dirty="0" smtClean="0">
                <a:solidFill>
                  <a:schemeClr val="tx1">
                    <a:lumMod val="90000"/>
                    <a:lumOff val="10000"/>
                  </a:schemeClr>
                </a:solidFill>
                <a:latin typeface="Calibri" panose="020F0502020204030204" pitchFamily="34" charset="0"/>
                <a:ea typeface="Calibri" panose="020F0502020204030204" pitchFamily="34" charset="0"/>
                <a:cs typeface="Times New Roman" panose="02020603050405020304" pitchFamily="18" charset="0"/>
              </a:rPr>
              <a:t>Blijf niet te LANG in een vraag hangen</a:t>
            </a:r>
          </a:p>
          <a:p>
            <a:pPr marL="342900" indent="-342900">
              <a:buFont typeface="Symbol" panose="05050102010706020507" pitchFamily="18" charset="2"/>
              <a:buChar char=""/>
            </a:pPr>
            <a:r>
              <a:rPr lang="nl-NL" sz="2400" dirty="0" smtClean="0">
                <a:solidFill>
                  <a:schemeClr val="tx1">
                    <a:lumMod val="90000"/>
                    <a:lumOff val="10000"/>
                  </a:schemeClr>
                </a:solidFill>
                <a:latin typeface="Calibri" panose="020F0502020204030204" pitchFamily="34" charset="0"/>
                <a:ea typeface="Calibri" panose="020F0502020204030204" pitchFamily="34" charset="0"/>
                <a:cs typeface="Times New Roman" panose="02020603050405020304" pitchFamily="18" charset="0"/>
              </a:rPr>
              <a:t>Werk </a:t>
            </a:r>
            <a:r>
              <a:rPr lang="nl-NL" sz="2400" u="sng" dirty="0" smtClean="0">
                <a:solidFill>
                  <a:schemeClr val="tx1">
                    <a:lumMod val="90000"/>
                    <a:lumOff val="10000"/>
                  </a:schemeClr>
                </a:solidFill>
                <a:latin typeface="Calibri" panose="020F0502020204030204" pitchFamily="34" charset="0"/>
                <a:ea typeface="Calibri" panose="020F0502020204030204" pitchFamily="34" charset="0"/>
                <a:cs typeface="Times New Roman" panose="02020603050405020304" pitchFamily="18" charset="0"/>
              </a:rPr>
              <a:t>altijd en zo lang mogelijk</a:t>
            </a:r>
            <a:r>
              <a:rPr lang="nl-NL" sz="2400" dirty="0" smtClean="0">
                <a:solidFill>
                  <a:schemeClr val="tx1">
                    <a:lumMod val="90000"/>
                    <a:lumOff val="10000"/>
                  </a:schemeClr>
                </a:solidFill>
                <a:latin typeface="Calibri" panose="020F0502020204030204" pitchFamily="34" charset="0"/>
                <a:ea typeface="Calibri" panose="020F0502020204030204" pitchFamily="34" charset="0"/>
                <a:cs typeface="Times New Roman" panose="02020603050405020304" pitchFamily="18" charset="0"/>
              </a:rPr>
              <a:t> met SIGNAALWOORDEN</a:t>
            </a:r>
          </a:p>
          <a:p>
            <a:pPr marL="342900" indent="-342900">
              <a:buFont typeface="Symbol" panose="05050102010706020507" pitchFamily="18" charset="2"/>
              <a:buChar char=""/>
            </a:pPr>
            <a:r>
              <a:rPr lang="nl-NL" sz="2400" dirty="0" smtClean="0">
                <a:solidFill>
                  <a:schemeClr val="tx1">
                    <a:lumMod val="90000"/>
                    <a:lumOff val="10000"/>
                  </a:schemeClr>
                </a:solidFill>
                <a:latin typeface="Calibri" panose="020F0502020204030204" pitchFamily="34" charset="0"/>
                <a:ea typeface="Calibri" panose="020F0502020204030204" pitchFamily="34" charset="0"/>
                <a:cs typeface="Times New Roman" panose="02020603050405020304" pitchFamily="18" charset="0"/>
              </a:rPr>
              <a:t>Maak driftig gebruik van ARCEERSTIFT (meenemen naar examen!)</a:t>
            </a:r>
          </a:p>
          <a:p>
            <a:pPr marL="342900" indent="-342900">
              <a:buFont typeface="Symbol" panose="05050102010706020507" pitchFamily="18" charset="2"/>
              <a:buChar char=""/>
            </a:pPr>
            <a:endParaRPr lang="nl-NL" dirty="0" smtClean="0">
              <a:solidFill>
                <a:schemeClr val="tx1">
                  <a:lumMod val="90000"/>
                  <a:lumOff val="1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endParaRPr lang="nl-NL" dirty="0" smtClean="0">
              <a:solidFill>
                <a:schemeClr val="tx1">
                  <a:lumMod val="90000"/>
                  <a:lumOff val="1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nl-NL" dirty="0" smtClean="0">
              <a:solidFill>
                <a:schemeClr val="tx1">
                  <a:lumMod val="90000"/>
                  <a:lumOff val="10000"/>
                </a:schemeClr>
              </a:solidFill>
            </a:endParaRPr>
          </a:p>
          <a:p>
            <a:endParaRPr lang="en-GB" dirty="0">
              <a:solidFill>
                <a:schemeClr val="tx1">
                  <a:lumMod val="90000"/>
                  <a:lumOff val="10000"/>
                </a:schemeClr>
              </a:solidFill>
            </a:endParaRPr>
          </a:p>
        </p:txBody>
      </p:sp>
    </p:spTree>
    <p:extLst>
      <p:ext uri="{BB962C8B-B14F-4D97-AF65-F5344CB8AC3E}">
        <p14:creationId xmlns:p14="http://schemas.microsoft.com/office/powerpoint/2010/main" val="2989352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4855" y="584127"/>
            <a:ext cx="10972800" cy="1143000"/>
          </a:xfrm>
        </p:spPr>
        <p:txBody>
          <a:bodyPr>
            <a:normAutofit/>
          </a:bodyPr>
          <a:lstStyle/>
          <a:p>
            <a:pPr algn="ctr"/>
            <a:r>
              <a:rPr lang="nl-NL" dirty="0" smtClean="0"/>
              <a:t>Opbouw Examen</a:t>
            </a:r>
            <a:endParaRPr lang="nl-NL" dirty="0"/>
          </a:p>
        </p:txBody>
      </p:sp>
      <p:sp>
        <p:nvSpPr>
          <p:cNvPr id="2" name="Tijdelijke aanduiding voor inhoud 1"/>
          <p:cNvSpPr>
            <a:spLocks noGrp="1"/>
          </p:cNvSpPr>
          <p:nvPr>
            <p:ph idx="1"/>
          </p:nvPr>
        </p:nvSpPr>
        <p:spPr/>
        <p:txBody>
          <a:bodyPr>
            <a:normAutofit fontScale="77500" lnSpcReduction="20000"/>
          </a:bodyPr>
          <a:lstStyle/>
          <a:p>
            <a:r>
              <a:rPr lang="nl-NL" dirty="0" smtClean="0">
                <a:solidFill>
                  <a:schemeClr val="tx1">
                    <a:lumMod val="90000"/>
                    <a:lumOff val="10000"/>
                  </a:schemeClr>
                </a:solidFill>
              </a:rPr>
              <a:t>Vragen in te delen per categorie:</a:t>
            </a:r>
          </a:p>
          <a:p>
            <a:pPr lvl="1"/>
            <a:r>
              <a:rPr lang="nl-NL" dirty="0" smtClean="0">
                <a:solidFill>
                  <a:schemeClr val="tx1">
                    <a:lumMod val="90000"/>
                    <a:lumOff val="10000"/>
                  </a:schemeClr>
                </a:solidFill>
              </a:rPr>
              <a:t>Meerkeuze vraag</a:t>
            </a:r>
          </a:p>
          <a:p>
            <a:pPr lvl="2"/>
            <a:r>
              <a:rPr lang="nl-NL" dirty="0" smtClean="0">
                <a:solidFill>
                  <a:schemeClr val="tx1">
                    <a:lumMod val="90000"/>
                    <a:lumOff val="10000"/>
                  </a:schemeClr>
                </a:solidFill>
              </a:rPr>
              <a:t>‘expert’ vraag</a:t>
            </a:r>
          </a:p>
          <a:p>
            <a:pPr lvl="2"/>
            <a:r>
              <a:rPr lang="nl-NL" dirty="0" smtClean="0">
                <a:solidFill>
                  <a:schemeClr val="tx1">
                    <a:lumMod val="90000"/>
                    <a:lumOff val="10000"/>
                  </a:schemeClr>
                </a:solidFill>
              </a:rPr>
              <a:t>‘voorbeeld’ vraag</a:t>
            </a:r>
          </a:p>
          <a:p>
            <a:pPr lvl="2"/>
            <a:r>
              <a:rPr lang="nl-NL" dirty="0" smtClean="0">
                <a:solidFill>
                  <a:schemeClr val="tx1">
                    <a:lumMod val="90000"/>
                    <a:lumOff val="10000"/>
                  </a:schemeClr>
                </a:solidFill>
              </a:rPr>
              <a:t>‘argumentatie’ vraag</a:t>
            </a:r>
          </a:p>
          <a:p>
            <a:pPr lvl="1"/>
            <a:r>
              <a:rPr lang="nl-NL" dirty="0" smtClean="0">
                <a:solidFill>
                  <a:schemeClr val="tx1">
                    <a:lumMod val="90000"/>
                    <a:lumOff val="10000"/>
                  </a:schemeClr>
                </a:solidFill>
              </a:rPr>
              <a:t>Structuurvraag</a:t>
            </a:r>
          </a:p>
          <a:p>
            <a:pPr lvl="1"/>
            <a:r>
              <a:rPr lang="nl-NL" dirty="0" smtClean="0">
                <a:solidFill>
                  <a:schemeClr val="tx1">
                    <a:lumMod val="90000"/>
                    <a:lumOff val="10000"/>
                  </a:schemeClr>
                </a:solidFill>
              </a:rPr>
              <a:t>Scan-vraag</a:t>
            </a:r>
          </a:p>
          <a:p>
            <a:pPr lvl="1"/>
            <a:r>
              <a:rPr lang="nl-NL" dirty="0" smtClean="0">
                <a:solidFill>
                  <a:schemeClr val="tx1">
                    <a:lumMod val="90000"/>
                    <a:lumOff val="10000"/>
                  </a:schemeClr>
                </a:solidFill>
              </a:rPr>
              <a:t>Bewering/stelling</a:t>
            </a:r>
          </a:p>
          <a:p>
            <a:pPr lvl="1"/>
            <a:r>
              <a:rPr lang="nl-NL" dirty="0" smtClean="0">
                <a:solidFill>
                  <a:schemeClr val="tx1">
                    <a:lumMod val="90000"/>
                    <a:lumOff val="10000"/>
                  </a:schemeClr>
                </a:solidFill>
              </a:rPr>
              <a:t>Gatentekst</a:t>
            </a:r>
          </a:p>
          <a:p>
            <a:pPr lvl="1"/>
            <a:endParaRPr lang="nl-NL" dirty="0" smtClean="0">
              <a:solidFill>
                <a:schemeClr val="tx1">
                  <a:lumMod val="90000"/>
                  <a:lumOff val="10000"/>
                </a:schemeClr>
              </a:solidFill>
            </a:endParaRPr>
          </a:p>
          <a:p>
            <a:pPr lvl="1">
              <a:buNone/>
            </a:pPr>
            <a:r>
              <a:rPr lang="nl-NL" dirty="0" smtClean="0">
                <a:solidFill>
                  <a:schemeClr val="tx1">
                    <a:lumMod val="90000"/>
                    <a:lumOff val="10000"/>
                  </a:schemeClr>
                </a:solidFill>
              </a:rPr>
              <a:t>Belang van signaalwoorden en hun functie!</a:t>
            </a:r>
          </a:p>
          <a:p>
            <a:pPr lvl="1"/>
            <a:endParaRPr lang="nl-NL" dirty="0" smtClean="0">
              <a:solidFill>
                <a:schemeClr val="tx1">
                  <a:lumMod val="90000"/>
                  <a:lumOff val="10000"/>
                </a:schemeClr>
              </a:solidFill>
            </a:endParaRPr>
          </a:p>
          <a:p>
            <a:pPr lvl="1">
              <a:buNone/>
            </a:pPr>
            <a:r>
              <a:rPr lang="nl-NL" dirty="0" smtClean="0">
                <a:solidFill>
                  <a:schemeClr val="tx1">
                    <a:lumMod val="90000"/>
                    <a:lumOff val="10000"/>
                  </a:schemeClr>
                </a:solidFill>
              </a:rPr>
              <a:t>Belangrijkste: </a:t>
            </a:r>
            <a:r>
              <a:rPr lang="nl-NL" b="1" dirty="0" smtClean="0">
                <a:solidFill>
                  <a:schemeClr val="tx1">
                    <a:lumMod val="90000"/>
                    <a:lumOff val="10000"/>
                  </a:schemeClr>
                </a:solidFill>
              </a:rPr>
              <a:t>DE GROTE LIJN</a:t>
            </a:r>
            <a:endParaRPr lang="nl-NL" dirty="0" smtClean="0">
              <a:solidFill>
                <a:schemeClr val="tx1">
                  <a:lumMod val="90000"/>
                  <a:lumOff val="10000"/>
                </a:schemeClr>
              </a:solidFill>
            </a:endParaRPr>
          </a:p>
        </p:txBody>
      </p:sp>
    </p:spTree>
    <p:extLst>
      <p:ext uri="{BB962C8B-B14F-4D97-AF65-F5344CB8AC3E}">
        <p14:creationId xmlns:p14="http://schemas.microsoft.com/office/powerpoint/2010/main" val="863742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2101788" y="654627"/>
            <a:ext cx="7772400" cy="1069491"/>
          </a:xfrm>
        </p:spPr>
        <p:txBody>
          <a:bodyPr>
            <a:normAutofit/>
          </a:bodyPr>
          <a:lstStyle/>
          <a:p>
            <a:r>
              <a:rPr lang="nl-NL" dirty="0" smtClean="0"/>
              <a:t>Bepaal de Grote Lijn</a:t>
            </a:r>
            <a:endParaRPr lang="nl-NL" dirty="0"/>
          </a:p>
        </p:txBody>
      </p:sp>
      <p:sp>
        <p:nvSpPr>
          <p:cNvPr id="5" name="Ondertitel 2"/>
          <p:cNvSpPr>
            <a:spLocks noGrp="1"/>
          </p:cNvSpPr>
          <p:nvPr>
            <p:ph type="subTitle" idx="1"/>
          </p:nvPr>
        </p:nvSpPr>
        <p:spPr>
          <a:xfrm>
            <a:off x="2135560" y="2067791"/>
            <a:ext cx="7704856" cy="3716691"/>
          </a:xfrm>
        </p:spPr>
        <p:txBody>
          <a:bodyPr>
            <a:normAutofit fontScale="85000" lnSpcReduction="10000"/>
          </a:bodyPr>
          <a:lstStyle/>
          <a:p>
            <a:pPr marL="285750" indent="-285750" algn="l">
              <a:buFont typeface="Arial" pitchFamily="34" charset="0"/>
              <a:buChar char="•"/>
            </a:pPr>
            <a:r>
              <a:rPr lang="nl-NL" dirty="0">
                <a:solidFill>
                  <a:schemeClr val="tx1">
                    <a:lumMod val="90000"/>
                    <a:lumOff val="10000"/>
                  </a:schemeClr>
                </a:solidFill>
              </a:rPr>
              <a:t>Lees (en vertaal) de titel</a:t>
            </a:r>
          </a:p>
          <a:p>
            <a:pPr marL="285750" indent="-285750" algn="l">
              <a:buFont typeface="Arial" pitchFamily="34" charset="0"/>
              <a:buChar char="•"/>
            </a:pPr>
            <a:r>
              <a:rPr lang="nl-NL" dirty="0">
                <a:solidFill>
                  <a:schemeClr val="tx1">
                    <a:lumMod val="90000"/>
                    <a:lumOff val="10000"/>
                  </a:schemeClr>
                </a:solidFill>
              </a:rPr>
              <a:t>Kijk naar plaatjes</a:t>
            </a:r>
          </a:p>
          <a:p>
            <a:pPr marL="285750" indent="-285750" algn="l">
              <a:buFont typeface="Arial" pitchFamily="34" charset="0"/>
              <a:buChar char="•"/>
            </a:pPr>
            <a:r>
              <a:rPr lang="nl-NL" dirty="0">
                <a:solidFill>
                  <a:schemeClr val="tx1">
                    <a:lumMod val="90000"/>
                    <a:lumOff val="10000"/>
                  </a:schemeClr>
                </a:solidFill>
              </a:rPr>
              <a:t>Lees de introductie / ondertitel</a:t>
            </a:r>
          </a:p>
          <a:p>
            <a:pPr marL="285750" indent="-285750" algn="l">
              <a:buFont typeface="Arial" pitchFamily="34" charset="0"/>
              <a:buChar char="•"/>
            </a:pPr>
            <a:r>
              <a:rPr lang="nl-NL" dirty="0">
                <a:solidFill>
                  <a:schemeClr val="tx1">
                    <a:lumMod val="90000"/>
                    <a:lumOff val="10000"/>
                  </a:schemeClr>
                </a:solidFill>
              </a:rPr>
              <a:t>Bedenk snel wat je van het onderwerp weet. Dit helpt je om je beter in te stellen op de tekst.</a:t>
            </a:r>
          </a:p>
          <a:p>
            <a:pPr marL="285750" indent="-285750" algn="l">
              <a:buFont typeface="Arial" pitchFamily="34" charset="0"/>
              <a:buChar char="•"/>
            </a:pPr>
            <a:r>
              <a:rPr lang="nl-NL" dirty="0">
                <a:solidFill>
                  <a:schemeClr val="tx1">
                    <a:lumMod val="90000"/>
                    <a:lumOff val="10000"/>
                  </a:schemeClr>
                </a:solidFill>
              </a:rPr>
              <a:t>De Grote Lijn bepalen betekent dat je niet eerst de hele tekst gaat lezen, je leest de tekst aan de hand van de vragen. (Alinea na alinea)</a:t>
            </a:r>
          </a:p>
        </p:txBody>
      </p:sp>
    </p:spTree>
    <p:extLst>
      <p:ext uri="{BB962C8B-B14F-4D97-AF65-F5344CB8AC3E}">
        <p14:creationId xmlns:p14="http://schemas.microsoft.com/office/powerpoint/2010/main" val="964828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063552" y="414314"/>
            <a:ext cx="7772400" cy="1073687"/>
          </a:xfrm>
        </p:spPr>
        <p:txBody>
          <a:bodyPr/>
          <a:lstStyle/>
          <a:p>
            <a:r>
              <a:rPr lang="nl-NL" dirty="0" smtClean="0"/>
              <a:t>Bepaal de Grote Lijn</a:t>
            </a:r>
            <a:endParaRPr lang="nl-NL" dirty="0"/>
          </a:p>
        </p:txBody>
      </p:sp>
      <p:pic>
        <p:nvPicPr>
          <p:cNvPr id="4" name="Afbeelding 3"/>
          <p:cNvPicPr>
            <a:picLocks noChangeAspect="1"/>
          </p:cNvPicPr>
          <p:nvPr/>
        </p:nvPicPr>
        <p:blipFill rotWithShape="1">
          <a:blip r:embed="rId2"/>
          <a:srcRect l="13336" t="8535" r="27320" b="3981"/>
          <a:stretch/>
        </p:blipFill>
        <p:spPr>
          <a:xfrm>
            <a:off x="2063552" y="1556793"/>
            <a:ext cx="4934780" cy="4546651"/>
          </a:xfrm>
          <a:prstGeom prst="rect">
            <a:avLst/>
          </a:prstGeom>
        </p:spPr>
      </p:pic>
      <p:sp>
        <p:nvSpPr>
          <p:cNvPr id="5" name="Tekstvak 4"/>
          <p:cNvSpPr txBox="1"/>
          <p:nvPr/>
        </p:nvSpPr>
        <p:spPr>
          <a:xfrm>
            <a:off x="7376966" y="1812343"/>
            <a:ext cx="2592288" cy="4524315"/>
          </a:xfrm>
          <a:prstGeom prst="rect">
            <a:avLst/>
          </a:prstGeom>
          <a:noFill/>
        </p:spPr>
        <p:txBody>
          <a:bodyPr wrap="square" rtlCol="0">
            <a:spAutoFit/>
          </a:bodyPr>
          <a:lstStyle/>
          <a:p>
            <a:r>
              <a:rPr lang="nl-NL" sz="1600" dirty="0"/>
              <a:t>Lees en vertaal de titel. (Dit is lastig omdat er een uitdrukking instaat die je niet letterlijk kunt vertalen.)</a:t>
            </a:r>
          </a:p>
          <a:p>
            <a:endParaRPr lang="nl-NL" sz="1600" dirty="0"/>
          </a:p>
          <a:p>
            <a:r>
              <a:rPr lang="nl-NL" sz="1600" dirty="0"/>
              <a:t>Lees en vertaal de ondertitel. Dit maakt de titel duidelijk.</a:t>
            </a:r>
          </a:p>
          <a:p>
            <a:endParaRPr lang="nl-NL" sz="1600" dirty="0"/>
          </a:p>
          <a:p>
            <a:r>
              <a:rPr lang="nl-NL" sz="1600" dirty="0"/>
              <a:t>Kijk naar het plaatje.</a:t>
            </a:r>
          </a:p>
          <a:p>
            <a:endParaRPr lang="nl-NL" sz="1600" dirty="0"/>
          </a:p>
          <a:p>
            <a:r>
              <a:rPr lang="nl-NL" sz="1600" dirty="0" smtClean="0"/>
              <a:t>Kijk naar de bron. Type: tijdschrift, krant, auteur, et cetera. Genre: column, wetenschappelijk, recensie, et cetera. </a:t>
            </a:r>
          </a:p>
          <a:p>
            <a:endParaRPr lang="nl-NL" sz="1600" dirty="0" smtClean="0"/>
          </a:p>
          <a:p>
            <a:endParaRPr lang="nl-NL" sz="1600" dirty="0"/>
          </a:p>
        </p:txBody>
      </p:sp>
      <p:cxnSp>
        <p:nvCxnSpPr>
          <p:cNvPr id="7" name="Rechte verbindingslijn met pijl 6"/>
          <p:cNvCxnSpPr/>
          <p:nvPr/>
        </p:nvCxnSpPr>
        <p:spPr>
          <a:xfrm flipH="1" flipV="1">
            <a:off x="6816080" y="2096240"/>
            <a:ext cx="504056" cy="108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flipH="1" flipV="1">
            <a:off x="4151784" y="2492896"/>
            <a:ext cx="3225182"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flipH="1">
            <a:off x="5159896" y="4221088"/>
            <a:ext cx="2217070"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kstvak 2"/>
          <p:cNvSpPr txBox="1"/>
          <p:nvPr/>
        </p:nvSpPr>
        <p:spPr>
          <a:xfrm>
            <a:off x="10115458" y="4520776"/>
            <a:ext cx="1656184" cy="1815882"/>
          </a:xfrm>
          <a:prstGeom prst="rect">
            <a:avLst/>
          </a:prstGeom>
          <a:noFill/>
        </p:spPr>
        <p:txBody>
          <a:bodyPr wrap="square" rtlCol="0">
            <a:spAutoFit/>
          </a:bodyPr>
          <a:lstStyle/>
          <a:p>
            <a:r>
              <a:rPr lang="nl-NL" sz="1600" dirty="0" smtClean="0"/>
              <a:t>Bepaal waar deze tekst over gaat en houd dat in je hoofd tijdens het maken van de vragen!</a:t>
            </a:r>
          </a:p>
          <a:p>
            <a:endParaRPr lang="en-GB" sz="1600" dirty="0"/>
          </a:p>
        </p:txBody>
      </p:sp>
    </p:spTree>
    <p:extLst>
      <p:ext uri="{BB962C8B-B14F-4D97-AF65-F5344CB8AC3E}">
        <p14:creationId xmlns:p14="http://schemas.microsoft.com/office/powerpoint/2010/main" val="4758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2154960" y="692698"/>
            <a:ext cx="7772400" cy="803594"/>
          </a:xfrm>
        </p:spPr>
        <p:txBody>
          <a:bodyPr>
            <a:normAutofit/>
          </a:bodyPr>
          <a:lstStyle/>
          <a:p>
            <a:r>
              <a:rPr lang="nl-NL" sz="4400" dirty="0" smtClean="0"/>
              <a:t>Stappenplan meerkeuzevraag</a:t>
            </a:r>
            <a:endParaRPr lang="nl-NL" sz="4400" dirty="0"/>
          </a:p>
        </p:txBody>
      </p:sp>
      <p:sp>
        <p:nvSpPr>
          <p:cNvPr id="5" name="Ondertitel 2"/>
          <p:cNvSpPr>
            <a:spLocks noGrp="1"/>
          </p:cNvSpPr>
          <p:nvPr>
            <p:ph type="subTitle" idx="1"/>
          </p:nvPr>
        </p:nvSpPr>
        <p:spPr>
          <a:xfrm>
            <a:off x="2135560" y="2060848"/>
            <a:ext cx="7704856" cy="3744416"/>
          </a:xfrm>
        </p:spPr>
        <p:txBody>
          <a:bodyPr>
            <a:normAutofit fontScale="62500" lnSpcReduction="20000"/>
          </a:bodyPr>
          <a:lstStyle/>
          <a:p>
            <a:pPr algn="l"/>
            <a:r>
              <a:rPr lang="nl-NL" dirty="0">
                <a:solidFill>
                  <a:schemeClr val="tx1"/>
                </a:solidFill>
              </a:rPr>
              <a:t>1.	Grote lijn!</a:t>
            </a:r>
          </a:p>
          <a:p>
            <a:pPr algn="l"/>
            <a:endParaRPr lang="nl-NL" dirty="0">
              <a:solidFill>
                <a:schemeClr val="tx1"/>
              </a:solidFill>
            </a:endParaRPr>
          </a:p>
          <a:p>
            <a:pPr algn="l"/>
            <a:r>
              <a:rPr lang="nl-NL" dirty="0">
                <a:solidFill>
                  <a:schemeClr val="tx1"/>
                </a:solidFill>
              </a:rPr>
              <a:t>2.	Lees de vraag.</a:t>
            </a:r>
          </a:p>
          <a:p>
            <a:pPr algn="l"/>
            <a:r>
              <a:rPr lang="nl-NL" dirty="0">
                <a:solidFill>
                  <a:schemeClr val="tx1"/>
                </a:solidFill>
              </a:rPr>
              <a:t>	Welk deel van de tekst je moet lezen om het antwoord te 	vinden? Streep in de tekst de zin of alinea aan waarnaar 	wordt verwezen.</a:t>
            </a:r>
          </a:p>
          <a:p>
            <a:pPr algn="l"/>
            <a:endParaRPr lang="nl-NL" dirty="0">
              <a:solidFill>
                <a:schemeClr val="tx1"/>
              </a:solidFill>
            </a:endParaRPr>
          </a:p>
          <a:p>
            <a:pPr marL="742950" lvl="1" indent="-285750" algn="l">
              <a:buFont typeface="Arial" pitchFamily="34" charset="0"/>
              <a:buChar char="•"/>
            </a:pPr>
            <a:r>
              <a:rPr lang="nl-NL" sz="3200" dirty="0">
                <a:solidFill>
                  <a:schemeClr val="tx1"/>
                </a:solidFill>
              </a:rPr>
              <a:t>Worden één of meer alinea’s gegeven, dan staat het antwoord in het hele stuk</a:t>
            </a:r>
          </a:p>
          <a:p>
            <a:pPr marL="742950" lvl="1" indent="-285750" algn="l">
              <a:buFont typeface="Arial" pitchFamily="34" charset="0"/>
              <a:buChar char="•"/>
            </a:pPr>
            <a:r>
              <a:rPr lang="nl-NL" sz="3200" dirty="0">
                <a:solidFill>
                  <a:schemeClr val="tx1"/>
                </a:solidFill>
              </a:rPr>
              <a:t>Wordt er één zin geciteerd, dan staat het antwoord in de rest van de alinea.</a:t>
            </a:r>
          </a:p>
          <a:p>
            <a:pPr marL="742950" lvl="1" indent="-285750" algn="l">
              <a:buFont typeface="Arial" pitchFamily="34" charset="0"/>
              <a:buChar char="•"/>
            </a:pPr>
            <a:r>
              <a:rPr lang="nl-NL" sz="3200" dirty="0">
                <a:solidFill>
                  <a:schemeClr val="tx1"/>
                </a:solidFill>
              </a:rPr>
              <a:t>Wordt er verwezen naar de mening van een persoon dan staat het antwoord in het </a:t>
            </a:r>
            <a:r>
              <a:rPr lang="nl-NL" sz="3200" dirty="0" smtClean="0">
                <a:solidFill>
                  <a:schemeClr val="tx1"/>
                </a:solidFill>
              </a:rPr>
              <a:t>citaat (zie slide ‘expert’ verderop). </a:t>
            </a:r>
            <a:endParaRPr lang="nl-NL" sz="3200" dirty="0">
              <a:solidFill>
                <a:schemeClr val="tx1"/>
              </a:solidFill>
            </a:endParaRPr>
          </a:p>
        </p:txBody>
      </p:sp>
    </p:spTree>
    <p:extLst>
      <p:ext uri="{BB962C8B-B14F-4D97-AF65-F5344CB8AC3E}">
        <p14:creationId xmlns:p14="http://schemas.microsoft.com/office/powerpoint/2010/main" val="1861497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2170364" y="810491"/>
            <a:ext cx="7772400" cy="861673"/>
          </a:xfrm>
        </p:spPr>
        <p:txBody>
          <a:bodyPr>
            <a:normAutofit/>
          </a:bodyPr>
          <a:lstStyle/>
          <a:p>
            <a:r>
              <a:rPr lang="nl-NL" dirty="0" smtClean="0"/>
              <a:t>Meerkeuze (vervolg)</a:t>
            </a:r>
            <a:endParaRPr lang="nl-NL" dirty="0"/>
          </a:p>
        </p:txBody>
      </p:sp>
      <p:sp>
        <p:nvSpPr>
          <p:cNvPr id="5" name="Ondertitel 2"/>
          <p:cNvSpPr>
            <a:spLocks noGrp="1"/>
          </p:cNvSpPr>
          <p:nvPr>
            <p:ph type="subTitle" idx="1"/>
          </p:nvPr>
        </p:nvSpPr>
        <p:spPr>
          <a:xfrm>
            <a:off x="2204136" y="2132856"/>
            <a:ext cx="7704856" cy="3744416"/>
          </a:xfrm>
        </p:spPr>
        <p:txBody>
          <a:bodyPr>
            <a:normAutofit fontScale="70000" lnSpcReduction="20000"/>
          </a:bodyPr>
          <a:lstStyle/>
          <a:p>
            <a:pPr algn="l"/>
            <a:r>
              <a:rPr lang="nl-NL" dirty="0" smtClean="0">
                <a:solidFill>
                  <a:srgbClr val="002060"/>
                </a:solidFill>
              </a:rPr>
              <a:t>3. 	Lees </a:t>
            </a:r>
            <a:r>
              <a:rPr lang="nl-NL" dirty="0">
                <a:solidFill>
                  <a:srgbClr val="002060"/>
                </a:solidFill>
              </a:rPr>
              <a:t>het betreffende stuk tekst en markeer de </a:t>
            </a:r>
            <a:r>
              <a:rPr lang="nl-NL" dirty="0" smtClean="0">
                <a:solidFill>
                  <a:srgbClr val="002060"/>
                </a:solidFill>
              </a:rPr>
              <a:t>	eventuele </a:t>
            </a:r>
            <a:r>
              <a:rPr lang="nl-NL" dirty="0">
                <a:solidFill>
                  <a:srgbClr val="002060"/>
                </a:solidFill>
              </a:rPr>
              <a:t>dubbele punten en signaalwoorden </a:t>
            </a:r>
            <a:r>
              <a:rPr lang="nl-NL" dirty="0">
                <a:solidFill>
                  <a:srgbClr val="002060"/>
                </a:solidFill>
                <a:sym typeface="Wingdings" pitchFamily="2" charset="2"/>
              </a:rPr>
              <a:t> dat is 	waar meestal het antwoord staat.</a:t>
            </a:r>
          </a:p>
          <a:p>
            <a:pPr marL="285750" indent="-285750" algn="l">
              <a:buFont typeface="Arial" pitchFamily="34" charset="0"/>
              <a:buChar char="•"/>
            </a:pPr>
            <a:endParaRPr lang="nl-NL" dirty="0">
              <a:solidFill>
                <a:srgbClr val="002060"/>
              </a:solidFill>
              <a:sym typeface="Wingdings" pitchFamily="2" charset="2"/>
            </a:endParaRPr>
          </a:p>
          <a:p>
            <a:pPr algn="l"/>
            <a:r>
              <a:rPr lang="nl-NL" dirty="0" smtClean="0">
                <a:solidFill>
                  <a:srgbClr val="002060"/>
                </a:solidFill>
                <a:sym typeface="Wingdings" pitchFamily="2" charset="2"/>
              </a:rPr>
              <a:t>4. 	Haal </a:t>
            </a:r>
            <a:r>
              <a:rPr lang="nl-NL" dirty="0">
                <a:solidFill>
                  <a:srgbClr val="002060"/>
                </a:solidFill>
                <a:sym typeface="Wingdings" pitchFamily="2" charset="2"/>
              </a:rPr>
              <a:t>onzin antwoorden uit de meerkeuze-mogelijkheden. </a:t>
            </a:r>
            <a:r>
              <a:rPr lang="nl-NL" dirty="0" smtClean="0">
                <a:solidFill>
                  <a:srgbClr val="002060"/>
                </a:solidFill>
                <a:sym typeface="Wingdings" pitchFamily="2" charset="2"/>
              </a:rPr>
              <a:t>	Meestal </a:t>
            </a:r>
            <a:r>
              <a:rPr lang="nl-NL" dirty="0">
                <a:solidFill>
                  <a:srgbClr val="002060"/>
                </a:solidFill>
                <a:sym typeface="Wingdings" pitchFamily="2" charset="2"/>
              </a:rPr>
              <a:t>zijn dat er twee van de vier.</a:t>
            </a:r>
          </a:p>
          <a:p>
            <a:pPr algn="l"/>
            <a:endParaRPr lang="nl-NL" dirty="0">
              <a:solidFill>
                <a:srgbClr val="002060"/>
              </a:solidFill>
              <a:sym typeface="Wingdings" pitchFamily="2" charset="2"/>
            </a:endParaRPr>
          </a:p>
          <a:p>
            <a:pPr marL="742950" lvl="1" indent="-285750" algn="l">
              <a:buFont typeface="Arial" pitchFamily="34" charset="0"/>
              <a:buChar char="•"/>
            </a:pPr>
            <a:r>
              <a:rPr lang="nl-NL" sz="3100" dirty="0">
                <a:solidFill>
                  <a:srgbClr val="002060"/>
                </a:solidFill>
              </a:rPr>
              <a:t>Antwoorden die de woorden ‘nooit, altijd e.d.’ bevatten zijn meestal fout.</a:t>
            </a:r>
          </a:p>
          <a:p>
            <a:pPr marL="742950" lvl="1" indent="-285750" algn="l">
              <a:buFont typeface="Arial" pitchFamily="34" charset="0"/>
              <a:buChar char="•"/>
            </a:pPr>
            <a:r>
              <a:rPr lang="nl-NL" sz="3100" dirty="0">
                <a:solidFill>
                  <a:srgbClr val="002060"/>
                </a:solidFill>
              </a:rPr>
              <a:t>Onzin antwoorden bevatten vaak één woord uit de tekst maar zijn verder totaal niet relevant.</a:t>
            </a:r>
          </a:p>
        </p:txBody>
      </p:sp>
    </p:spTree>
    <p:extLst>
      <p:ext uri="{BB962C8B-B14F-4D97-AF65-F5344CB8AC3E}">
        <p14:creationId xmlns:p14="http://schemas.microsoft.com/office/powerpoint/2010/main" val="1853754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Kerngroep">
  <a:themeElements>
    <a:clrScheme name="Kerngroep Engels">
      <a:dk1>
        <a:srgbClr val="002060"/>
      </a:dk1>
      <a:lt1>
        <a:srgbClr val="BFC7C4"/>
      </a:lt1>
      <a:dk2>
        <a:srgbClr val="C80000"/>
      </a:dk2>
      <a:lt2>
        <a:srgbClr val="F3F2E5"/>
      </a:lt2>
      <a:accent1>
        <a:srgbClr val="2F75FF"/>
      </a:accent1>
      <a:accent2>
        <a:srgbClr val="FF0000"/>
      </a:accent2>
      <a:accent3>
        <a:srgbClr val="D2CB6C"/>
      </a:accent3>
      <a:accent4>
        <a:srgbClr val="95A39D"/>
      </a:accent4>
      <a:accent5>
        <a:srgbClr val="C89F5D"/>
      </a:accent5>
      <a:accent6>
        <a:srgbClr val="B1A089"/>
      </a:accent6>
      <a:hlink>
        <a:srgbClr val="D25814"/>
      </a:hlink>
      <a:folHlink>
        <a:srgbClr val="849A0A"/>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erngroep" id="{AD072CA1-6214-468A-A44D-FC7FA1C70A9D}" vid="{AB399A94-A3EB-4920-994C-D89AACFBDE3E}"/>
    </a:ext>
  </a:extLst>
</a:theme>
</file>

<file path=docProps/app.xml><?xml version="1.0" encoding="utf-8"?>
<Properties xmlns="http://schemas.openxmlformats.org/officeDocument/2006/extended-properties" xmlns:vt="http://schemas.openxmlformats.org/officeDocument/2006/docPropsVTypes">
  <Template>Kerngroep</Template>
  <TotalTime>166</TotalTime>
  <Words>1575</Words>
  <Application>Microsoft Office PowerPoint</Application>
  <PresentationFormat>Breedbeeld</PresentationFormat>
  <Paragraphs>263</Paragraphs>
  <Slides>34</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34</vt:i4>
      </vt:variant>
    </vt:vector>
  </HeadingPairs>
  <TitlesOfParts>
    <vt:vector size="40" baseType="lpstr">
      <vt:lpstr>Arial</vt:lpstr>
      <vt:lpstr>Calibri</vt:lpstr>
      <vt:lpstr>Symbol</vt:lpstr>
      <vt:lpstr>Times New Roman</vt:lpstr>
      <vt:lpstr>Wingdings</vt:lpstr>
      <vt:lpstr>Kerngroep</vt:lpstr>
      <vt:lpstr>Exam Training</vt:lpstr>
      <vt:lpstr>PowerPoint-presentatie</vt:lpstr>
      <vt:lpstr>Verband leesvaardigheid en examens</vt:lpstr>
      <vt:lpstr> </vt:lpstr>
      <vt:lpstr>Opbouw Examen</vt:lpstr>
      <vt:lpstr>Bepaal de Grote Lijn</vt:lpstr>
      <vt:lpstr>Bepaal de Grote Lijn</vt:lpstr>
      <vt:lpstr>Stappenplan meerkeuzevraag</vt:lpstr>
      <vt:lpstr>Meerkeuze (vervolg)</vt:lpstr>
      <vt:lpstr>Meerkeuze (vervolg)</vt:lpstr>
      <vt:lpstr>Voorbeeld Meerkeuze</vt:lpstr>
      <vt:lpstr>Voorbeeld Meerkeuze (II)</vt:lpstr>
      <vt:lpstr>Oefenen MC</vt:lpstr>
      <vt:lpstr>Soort vraag: Structuur vraag</vt:lpstr>
      <vt:lpstr>Structuurvraag – voorbeeld </vt:lpstr>
      <vt:lpstr>Voorbeelden structuurvragen:</vt:lpstr>
      <vt:lpstr>Soort vraag: bewering / stelling</vt:lpstr>
      <vt:lpstr>Beweringen</vt:lpstr>
      <vt:lpstr>Voorbeelden beweringen/stellingen:</vt:lpstr>
      <vt:lpstr>Soort vraag: Invulvraag</vt:lpstr>
      <vt:lpstr>Invulvraag (vervolg)</vt:lpstr>
      <vt:lpstr>Voorbeeld invulvraag</vt:lpstr>
      <vt:lpstr>Invulvraag (vervolg)</vt:lpstr>
      <vt:lpstr>Voorbeeld gatentekst</vt:lpstr>
      <vt:lpstr>Scan-vragen</vt:lpstr>
      <vt:lpstr>Voorbeelden Scan-vragen Havo</vt:lpstr>
      <vt:lpstr>Voorbeelden Scan-vragen VWO</vt:lpstr>
      <vt:lpstr>Meerkeuze =&gt; Argumenten voor en tegen</vt:lpstr>
      <vt:lpstr>Meerkeuze =&gt; ‘geef een voorbeeld’ vraag</vt:lpstr>
      <vt:lpstr>Meerkeuze =&gt; ‘wat zegt de expert’ vraag</vt:lpstr>
      <vt:lpstr>Gokken</vt:lpstr>
      <vt:lpstr>Samenvattend</vt:lpstr>
      <vt:lpstr>Om te oefenen: Havo</vt:lpstr>
      <vt:lpstr>Om te oefenen: VWO</vt:lpstr>
    </vt:vector>
  </TitlesOfParts>
  <Company>Wartburg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Training</dc:title>
  <dc:creator>E.H. Louisse</dc:creator>
  <cp:lastModifiedBy>Erwin Meerkerk</cp:lastModifiedBy>
  <cp:revision>31</cp:revision>
  <dcterms:created xsi:type="dcterms:W3CDTF">2016-03-11T13:50:08Z</dcterms:created>
  <dcterms:modified xsi:type="dcterms:W3CDTF">2016-03-14T12:31:16Z</dcterms:modified>
</cp:coreProperties>
</file>